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6" r:id="rId39"/>
    <p:sldId id="294" r:id="rId4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E2CA"/>
          </a:solidFill>
        </a:fill>
      </a:tcStyle>
    </a:wholeTbl>
    <a:band2H>
      <a:tcTxStyle/>
      <a:tcStyle>
        <a:tcBdr/>
        <a:fill>
          <a:solidFill>
            <a:srgbClr val="FCF1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D6"/>
          </a:solidFill>
        </a:fill>
      </a:tcStyle>
    </a:wholeTbl>
    <a:band2H>
      <a:tcTxStyle/>
      <a:tcStyle>
        <a:tcBdr/>
        <a:fill>
          <a:solidFill>
            <a:srgbClr val="F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ECE"/>
          </a:solidFill>
        </a:fill>
      </a:tcStyle>
    </a:wholeTbl>
    <a:band2H>
      <a:tcTxStyle/>
      <a:tcStyle>
        <a:tcBdr/>
        <a:fill>
          <a:solidFill>
            <a:srgbClr val="F5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2883"/>
  </p:normalViewPr>
  <p:slideViewPr>
    <p:cSldViewPr snapToGrid="0" snapToObjects="1">
      <p:cViewPr varScale="1">
        <p:scale>
          <a:sx n="86" d="100"/>
          <a:sy n="86" d="100"/>
        </p:scale>
        <p:origin x="18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345686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rPr>
                <a:latin typeface="+mj-lt"/>
                <a:ea typeface="+mj-ea"/>
                <a:cs typeface="+mj-cs"/>
                <a:sym typeface="Helvetica"/>
              </a:rPr>
              <a:t>但是上面这些书都是多年前出版的，对于该领域的最新发展当然就没有涉及，所用的编程环境也跟现在大家用的有所不同。</a:t>
            </a:r>
          </a:p>
          <a:p>
            <a:r>
              <a:rPr>
                <a:latin typeface="+mj-lt"/>
                <a:ea typeface="+mj-ea"/>
                <a:cs typeface="+mj-cs"/>
                <a:sym typeface="Helvetica"/>
              </a:rPr>
              <a:t>为了与时俱进，我们不会严格</a:t>
            </a:r>
            <a:r>
              <a:t>follow</a:t>
            </a:r>
            <a:r>
              <a:rPr>
                <a:latin typeface="+mj-lt"/>
                <a:ea typeface="+mj-ea"/>
                <a:cs typeface="+mj-cs"/>
                <a:sym typeface="Helvetica"/>
              </a:rPr>
              <a:t>书里面的章节，而是按照自己的需要安排教学内容，尽量自成体系，让大家能有所收获，甚至在这上面有所为。</a:t>
            </a:r>
          </a:p>
        </p:txBody>
      </p:sp>
    </p:spTree>
    <p:extLst>
      <p:ext uri="{BB962C8B-B14F-4D97-AF65-F5344CB8AC3E}">
        <p14:creationId xmlns:p14="http://schemas.microsoft.com/office/powerpoint/2010/main" val="3931042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r>
              <a:rPr dirty="0">
                <a:latin typeface="+mj-lt"/>
                <a:ea typeface="+mj-ea"/>
                <a:cs typeface="+mj-cs"/>
                <a:sym typeface="Helvetica"/>
              </a:rPr>
              <a:t>这是</a:t>
            </a:r>
            <a:r>
              <a:rPr dirty="0"/>
              <a:t>30</a:t>
            </a:r>
            <a:r>
              <a:rPr dirty="0">
                <a:latin typeface="+mj-lt"/>
                <a:ea typeface="+mj-ea"/>
                <a:cs typeface="+mj-cs"/>
                <a:sym typeface="Helvetica"/>
              </a:rPr>
              <a:t>多年前的故事了。这张图片来源于</a:t>
            </a:r>
            <a:r>
              <a:rPr dirty="0"/>
              <a:t>1972</a:t>
            </a:r>
            <a:r>
              <a:rPr dirty="0">
                <a:latin typeface="+mj-lt"/>
                <a:ea typeface="+mj-ea"/>
                <a:cs typeface="+mj-cs"/>
                <a:sym typeface="Helvetica"/>
              </a:rPr>
              <a:t>年</a:t>
            </a:r>
            <a:r>
              <a:rPr dirty="0"/>
              <a:t>11</a:t>
            </a:r>
            <a:r>
              <a:rPr dirty="0">
                <a:latin typeface="+mj-lt"/>
                <a:ea typeface="+mj-ea"/>
                <a:cs typeface="+mj-cs"/>
                <a:sym typeface="Helvetica"/>
              </a:rPr>
              <a:t>月的杂志《</a:t>
            </a:r>
            <a:r>
              <a:rPr dirty="0"/>
              <a:t>PlayBoy</a:t>
            </a:r>
            <a:r>
              <a:rPr dirty="0">
                <a:latin typeface="+mj-lt"/>
                <a:ea typeface="+mj-ea"/>
                <a:cs typeface="+mj-cs"/>
                <a:sym typeface="Helvetica"/>
              </a:rPr>
              <a:t>》的插页，插页中的人物为瑞典模特</a:t>
            </a:r>
            <a:r>
              <a:rPr dirty="0"/>
              <a:t>Lena </a:t>
            </a:r>
            <a:r>
              <a:rPr dirty="0" err="1"/>
              <a:t>Soderberg</a:t>
            </a:r>
            <a:r>
              <a:rPr dirty="0" err="1">
                <a:latin typeface="+mj-lt"/>
                <a:ea typeface="+mj-ea"/>
                <a:cs typeface="+mj-cs"/>
                <a:sym typeface="Helvetica"/>
              </a:rPr>
              <a:t>，而上面这张在数字图像领域广泛使用的图片则是该插页的部分。现在</a:t>
            </a:r>
            <a:r>
              <a:rPr dirty="0" err="1"/>
              <a:t>Lena</a:t>
            </a:r>
            <a:r>
              <a:rPr dirty="0"/>
              <a:t> </a:t>
            </a:r>
            <a:r>
              <a:rPr dirty="0" err="1"/>
              <a:t>Soderberg</a:t>
            </a:r>
            <a:r>
              <a:rPr dirty="0"/>
              <a:t> </a:t>
            </a:r>
            <a:r>
              <a:rPr dirty="0">
                <a:latin typeface="+mj-lt"/>
                <a:ea typeface="+mj-ea"/>
                <a:cs typeface="+mj-cs"/>
                <a:sym typeface="Helvetica"/>
              </a:rPr>
              <a:t>女士居住在她的家乡瑞典，有三个孩子，过着幸福的生活。在</a:t>
            </a:r>
            <a:r>
              <a:rPr dirty="0"/>
              <a:t>1988</a:t>
            </a:r>
            <a:r>
              <a:rPr dirty="0">
                <a:latin typeface="+mj-lt"/>
                <a:ea typeface="+mj-ea"/>
                <a:cs typeface="+mj-cs"/>
                <a:sym typeface="Helvetica"/>
              </a:rPr>
              <a:t>年的时候，她接受了瑞典一些计算机相关出版社的访问，她对于自己的照片有这样的奇遇感到非常的惊奇与兴奋。这是她第一次知道她的照片被应用在计算机行业。</a:t>
            </a:r>
            <a:r>
              <a:rPr dirty="0"/>
              <a:t>1997</a:t>
            </a:r>
            <a:r>
              <a:rPr dirty="0">
                <a:latin typeface="+mj-lt"/>
                <a:ea typeface="+mj-ea"/>
                <a:cs typeface="+mj-cs"/>
                <a:sym typeface="Helvetica"/>
              </a:rPr>
              <a:t>年，</a:t>
            </a:r>
            <a:r>
              <a:rPr dirty="0"/>
              <a:t>Lena</a:t>
            </a:r>
            <a:r>
              <a:rPr dirty="0">
                <a:latin typeface="+mj-lt"/>
                <a:ea typeface="+mj-ea"/>
                <a:cs typeface="+mj-cs"/>
                <a:sym typeface="Helvetica"/>
              </a:rPr>
              <a:t>还被邀请参加了第</a:t>
            </a:r>
            <a:r>
              <a:rPr dirty="0"/>
              <a:t>50</a:t>
            </a:r>
            <a:r>
              <a:rPr dirty="0">
                <a:latin typeface="+mj-lt"/>
                <a:ea typeface="+mj-ea"/>
                <a:cs typeface="+mj-cs"/>
                <a:sym typeface="Helvetica"/>
              </a:rPr>
              <a:t>届</a:t>
            </a:r>
            <a:r>
              <a:rPr dirty="0"/>
              <a:t>IS&amp;T </a:t>
            </a:r>
            <a:r>
              <a:rPr dirty="0" err="1">
                <a:latin typeface="+mj-lt"/>
                <a:ea typeface="+mj-ea"/>
                <a:cs typeface="+mj-cs"/>
                <a:sym typeface="Helvetica"/>
              </a:rPr>
              <a:t>会议</a:t>
            </a:r>
            <a:r>
              <a:rPr dirty="0">
                <a:latin typeface="+mj-lt"/>
                <a:ea typeface="+mj-ea"/>
                <a:cs typeface="+mj-cs"/>
                <a:sym typeface="Helvetica"/>
              </a:rPr>
              <a:t>。</a:t>
            </a:r>
          </a:p>
          <a:p>
            <a:endParaRPr dirty="0">
              <a:latin typeface="+mj-lt"/>
              <a:ea typeface="+mj-ea"/>
              <a:cs typeface="+mj-cs"/>
              <a:sym typeface="Helvetica"/>
            </a:endParaRPr>
          </a:p>
          <a:p>
            <a:pPr>
              <a:defRPr b="1">
                <a:latin typeface="+mj-lt"/>
                <a:ea typeface="+mj-ea"/>
                <a:cs typeface="+mj-cs"/>
                <a:sym typeface="Helvetica"/>
              </a:defRPr>
            </a:pPr>
            <a:r>
              <a:rPr dirty="0"/>
              <a:t>《</a:t>
            </a:r>
            <a:r>
              <a:rPr dirty="0" err="1"/>
              <a:t>花花公子》插图怎么会成为图像处理学术界的标准图像呢</a:t>
            </a:r>
            <a:r>
              <a:rPr dirty="0"/>
              <a:t>？</a:t>
            </a:r>
            <a:br>
              <a:rPr dirty="0"/>
            </a:br>
            <a:r>
              <a:rPr b="0" dirty="0">
                <a:latin typeface="+mn-lt"/>
                <a:ea typeface="+mn-ea"/>
                <a:cs typeface="+mn-cs"/>
                <a:sym typeface="Calibri"/>
              </a:rPr>
              <a:t>1973</a:t>
            </a:r>
            <a:r>
              <a:rPr b="0" dirty="0"/>
              <a:t>年</a:t>
            </a:r>
            <a:r>
              <a:rPr b="0" dirty="0">
                <a:latin typeface="+mn-lt"/>
                <a:ea typeface="+mn-ea"/>
                <a:cs typeface="+mn-cs"/>
                <a:sym typeface="Calibri"/>
              </a:rPr>
              <a:t>6</a:t>
            </a:r>
            <a:r>
              <a:rPr b="0" dirty="0"/>
              <a:t>月，美国南加州大学的一名教授想找一幅图像来做图像压缩的测试，他已厌倦了手头繁杂的照片，想找张能让人眼前一亮的照片。恰好这时，一人拿着新出的《花花公子》走了进来，</a:t>
            </a:r>
            <a:r>
              <a:rPr b="0" dirty="0">
                <a:latin typeface="+mn-lt"/>
                <a:ea typeface="+mn-ea"/>
                <a:cs typeface="+mn-cs"/>
                <a:sym typeface="Calibri"/>
              </a:rPr>
              <a:t>Lena</a:t>
            </a:r>
            <a:r>
              <a:rPr b="0" dirty="0"/>
              <a:t>的照片确实够让教授眼前一亮了。教授便将《花花公子》的这期插页图用扫描了下来截取其中的一部分作为了他研究使用的样例图像。这位教授就是</a:t>
            </a:r>
            <a:r>
              <a:rPr b="0" dirty="0">
                <a:latin typeface="+mn-lt"/>
                <a:ea typeface="+mn-ea"/>
                <a:cs typeface="+mn-cs"/>
                <a:sym typeface="Calibri"/>
              </a:rPr>
              <a:t>IPL(</a:t>
            </a:r>
            <a:r>
              <a:rPr b="0" dirty="0" err="1"/>
              <a:t>图像处理研究所</a:t>
            </a:r>
            <a:r>
              <a:rPr b="0" dirty="0">
                <a:latin typeface="+mn-lt"/>
                <a:ea typeface="+mn-ea"/>
                <a:cs typeface="+mn-cs"/>
                <a:sym typeface="Calibri"/>
              </a:rPr>
              <a:t>)</a:t>
            </a:r>
            <a:r>
              <a:rPr b="0" dirty="0"/>
              <a:t>的 </a:t>
            </a:r>
            <a:r>
              <a:rPr b="0" dirty="0">
                <a:latin typeface="+mn-lt"/>
                <a:ea typeface="+mn-ea"/>
                <a:cs typeface="+mn-cs"/>
                <a:sym typeface="Calibri"/>
              </a:rPr>
              <a:t>William K. Pratt</a:t>
            </a:r>
            <a:r>
              <a:rPr b="0" dirty="0"/>
              <a:t>博士。从此，这幅</a:t>
            </a:r>
            <a:r>
              <a:rPr b="0" dirty="0">
                <a:latin typeface="+mn-lt"/>
                <a:ea typeface="+mn-ea"/>
                <a:cs typeface="+mn-cs"/>
                <a:sym typeface="Calibri"/>
              </a:rPr>
              <a:t>512X512</a:t>
            </a:r>
            <a:r>
              <a:rPr b="0" dirty="0"/>
              <a:t>的经典就诞生了，可以说在图像处理界</a:t>
            </a:r>
            <a:r>
              <a:rPr b="0" dirty="0">
                <a:latin typeface="+mn-lt"/>
                <a:ea typeface="+mn-ea"/>
                <a:cs typeface="+mn-cs"/>
                <a:sym typeface="Calibri"/>
              </a:rPr>
              <a:t>Lena</a:t>
            </a:r>
            <a:r>
              <a:rPr b="0" dirty="0"/>
              <a:t>图像就是学术界的标准。</a:t>
            </a:r>
          </a:p>
          <a:p>
            <a:endParaRPr b="0" dirty="0"/>
          </a:p>
          <a:p>
            <a:r>
              <a:rPr dirty="0" err="1">
                <a:latin typeface="+mj-lt"/>
                <a:ea typeface="+mj-ea"/>
                <a:cs typeface="+mj-cs"/>
                <a:sym typeface="Helvetica"/>
              </a:rPr>
              <a:t>由于</a:t>
            </a:r>
            <a:r>
              <a:rPr dirty="0" err="1"/>
              <a:t>Lena</a:t>
            </a:r>
            <a:r>
              <a:rPr dirty="0" err="1">
                <a:latin typeface="+mj-lt"/>
                <a:ea typeface="+mj-ea"/>
                <a:cs typeface="+mj-cs"/>
                <a:sym typeface="Helvetica"/>
              </a:rPr>
              <a:t>原图有部分身体暴露，上传的图片是经过处理过后的，呵呵</a:t>
            </a:r>
            <a:r>
              <a:rPr dirty="0">
                <a:latin typeface="+mj-lt"/>
                <a:ea typeface="+mj-ea"/>
                <a:cs typeface="+mj-cs"/>
                <a:sym typeface="Helvetica"/>
              </a:rPr>
              <a:t>！</a:t>
            </a:r>
          </a:p>
        </p:txBody>
      </p:sp>
    </p:spTree>
    <p:extLst>
      <p:ext uri="{BB962C8B-B14F-4D97-AF65-F5344CB8AC3E}">
        <p14:creationId xmlns:p14="http://schemas.microsoft.com/office/powerpoint/2010/main" val="180965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4" name="标题文本"/>
          <p:cNvSpPr txBox="1">
            <a:spLocks noGrp="1"/>
          </p:cNvSpPr>
          <p:nvPr>
            <p:ph type="title"/>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15" name="正文级别 1…"/>
          <p:cNvSpPr txBox="1">
            <a:spLocks noGrp="1"/>
          </p:cNvSpPr>
          <p:nvPr>
            <p:ph type="body" sz="quarter" idx="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6"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1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98" name="标题文本"/>
          <p:cNvSpPr txBox="1">
            <a:spLocks noGrp="1"/>
          </p:cNvSpPr>
          <p:nvPr>
            <p:ph type="title"/>
          </p:nvPr>
        </p:nvSpPr>
        <p:spPr>
          <a:xfrm>
            <a:off x="167837" y="152400"/>
            <a:ext cx="2523746" cy="978409"/>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99" name="正文级别 1…"/>
          <p:cNvSpPr txBox="1">
            <a:spLocks noGrp="1"/>
          </p:cNvSpPr>
          <p:nvPr>
            <p:ph type="body" idx="1"/>
          </p:nvPr>
        </p:nvSpPr>
        <p:spPr>
          <a:xfrm>
            <a:off x="3019376" y="1743132"/>
            <a:ext cx="5920642" cy="455888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矩形"/>
          <p:cNvSpPr>
            <a:spLocks noGrp="1"/>
          </p:cNvSpPr>
          <p:nvPr>
            <p:ph type="body" sz="quarter" idx="13"/>
          </p:nvPr>
        </p:nvSpPr>
        <p:spPr>
          <a:xfrm>
            <a:off x="167837" y="1730018"/>
            <a:ext cx="2468882" cy="4572001"/>
          </a:xfrm>
          <a:prstGeom prst="rect">
            <a:avLst/>
          </a:prstGeom>
        </p:spPr>
        <p:txBody>
          <a:bodyPr/>
          <a:lstStyle/>
          <a:p>
            <a:pPr marL="0" indent="0">
              <a:buClrTx/>
              <a:buSzTx/>
              <a:buNone/>
              <a:defRPr sz="1400"/>
            </a:pPr>
            <a:endParaRPr/>
          </a:p>
        </p:txBody>
      </p:sp>
      <p:sp>
        <p:nvSpPr>
          <p:cNvPr id="101"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D4D4D6"/>
        </a:solidFill>
        <a:effectLst/>
      </p:bgPr>
    </p:bg>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64592" y="155447"/>
            <a:ext cx="2525150" cy="978410"/>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111" name="图像"/>
          <p:cNvSpPr>
            <a:spLocks noGrp="1"/>
          </p:cNvSpPr>
          <p:nvPr>
            <p:ph type="pic" idx="13"/>
          </p:nvPr>
        </p:nvSpPr>
        <p:spPr>
          <a:xfrm>
            <a:off x="2903804" y="1484808"/>
            <a:ext cx="6247398" cy="5373193"/>
          </a:xfrm>
          <a:prstGeom prst="rect">
            <a:avLst/>
          </a:prstGeom>
        </p:spPr>
        <p:txBody>
          <a:bodyPr lIns="91439" rIns="91439">
            <a:noAutofit/>
          </a:bodyPr>
          <a:lstStyle/>
          <a:p>
            <a:endParaRPr/>
          </a:p>
        </p:txBody>
      </p:sp>
      <p:sp>
        <p:nvSpPr>
          <p:cNvPr id="112" name="正文级别 1…"/>
          <p:cNvSpPr txBox="1">
            <a:spLocks noGrp="1"/>
          </p:cNvSpPr>
          <p:nvPr>
            <p:ph type="body" sz="quarter" idx="1"/>
          </p:nvPr>
        </p:nvSpPr>
        <p:spPr>
          <a:xfrm>
            <a:off x="164592" y="1728216"/>
            <a:ext cx="2468880" cy="4572001"/>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t>正文级别 1</a:t>
            </a:r>
          </a:p>
          <a:p>
            <a:pPr lvl="1"/>
            <a:r>
              <a:t>正文级别 2</a:t>
            </a:r>
          </a:p>
          <a:p>
            <a:pPr lvl="2"/>
            <a:r>
              <a:t>正文级别 3</a:t>
            </a:r>
          </a:p>
          <a:p>
            <a:pPr lvl="3"/>
            <a:r>
              <a:t>正文级别 4</a:t>
            </a:r>
          </a:p>
          <a:p>
            <a:pPr lvl="4"/>
            <a:r>
              <a:t>正文级别 5</a:t>
            </a:r>
          </a:p>
        </p:txBody>
      </p:sp>
      <p:sp>
        <p:nvSpPr>
          <p:cNvPr id="113"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4"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5" name="幻灯片编号"/>
          <p:cNvSpPr txBox="1">
            <a:spLocks noGrp="1"/>
          </p:cNvSpPr>
          <p:nvPr>
            <p:ph type="sldNum" sz="quarter" idx="2"/>
          </p:nvPr>
        </p:nvSpPr>
        <p:spPr>
          <a:xfrm>
            <a:off x="8890976" y="1193799"/>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22"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12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垂直排列标题与文本">
    <p:spTree>
      <p:nvGrpSpPr>
        <p:cNvPr id="1" name=""/>
        <p:cNvGrpSpPr/>
        <p:nvPr/>
      </p:nvGrpSpPr>
      <p:grpSpPr>
        <a:xfrm>
          <a:off x="0" y="0"/>
          <a:ext cx="0" cy="0"/>
          <a:chOff x="0" y="0"/>
          <a:chExt cx="0" cy="0"/>
        </a:xfrm>
      </p:grpSpPr>
      <p:sp>
        <p:nvSpPr>
          <p:cNvPr id="131" name="矩形"/>
          <p:cNvSpPr/>
          <p:nvPr/>
        </p:nvSpPr>
        <p:spPr>
          <a:xfrm>
            <a:off x="6598919" y="0"/>
            <a:ext cx="45721" cy="6858000"/>
          </a:xfrm>
          <a:prstGeom prst="rect">
            <a:avLst/>
          </a:prstGeom>
          <a:solidFill>
            <a:srgbClr val="FFFFFF"/>
          </a:solidFill>
          <a:ln w="12700">
            <a:miter lim="400000"/>
          </a:ln>
          <a:effectLst>
            <a:outerShdw blurRad="38100" dist="10160" dir="10800000" rotWithShape="0">
              <a:srgbClr val="000000">
                <a:alpha val="60000"/>
              </a:srgbClr>
            </a:outerShdw>
          </a:effectLst>
        </p:spPr>
        <p:txBody>
          <a:bodyPr lIns="45719" rIns="45719" anchor="ctr"/>
          <a:lstStyle/>
          <a:p>
            <a:pPr algn="ctr">
              <a:defRPr>
                <a:solidFill>
                  <a:srgbClr val="FFFFFF"/>
                </a:solidFill>
              </a:defRPr>
            </a:pPr>
            <a:endParaRPr/>
          </a:p>
        </p:txBody>
      </p:sp>
      <p:sp>
        <p:nvSpPr>
          <p:cNvPr id="132" name="矩形"/>
          <p:cNvSpPr/>
          <p:nvPr/>
        </p:nvSpPr>
        <p:spPr>
          <a:xfrm>
            <a:off x="6647687" y="0"/>
            <a:ext cx="2514602"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3" name="标题文本"/>
          <p:cNvSpPr txBox="1">
            <a:spLocks noGrp="1"/>
          </p:cNvSpPr>
          <p:nvPr>
            <p:ph type="title"/>
          </p:nvPr>
        </p:nvSpPr>
        <p:spPr>
          <a:xfrm>
            <a:off x="6781800" y="274639"/>
            <a:ext cx="1905000" cy="5851526"/>
          </a:xfrm>
          <a:prstGeom prst="rect">
            <a:avLst/>
          </a:prstGeom>
        </p:spPr>
        <p:txBody>
          <a:bodyPr/>
          <a:lstStyle/>
          <a:p>
            <a:r>
              <a:t>标题文本</a:t>
            </a:r>
          </a:p>
        </p:txBody>
      </p:sp>
      <p:sp>
        <p:nvSpPr>
          <p:cNvPr id="134" name="正文级别 1…"/>
          <p:cNvSpPr txBox="1">
            <a:spLocks noGrp="1"/>
          </p:cNvSpPr>
          <p:nvPr>
            <p:ph type="body" idx="1"/>
          </p:nvPr>
        </p:nvSpPr>
        <p:spPr>
          <a:xfrm>
            <a:off x="457200" y="304800"/>
            <a:ext cx="6019800" cy="58515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标题幻灯片 0">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24"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5" name="标题文本"/>
          <p:cNvSpPr txBox="1">
            <a:spLocks noGrp="1"/>
          </p:cNvSpPr>
          <p:nvPr>
            <p:ph type="title"/>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26" name="正文级别 1…"/>
          <p:cNvSpPr txBox="1">
            <a:spLocks noGrp="1"/>
          </p:cNvSpPr>
          <p:nvPr>
            <p:ph type="body" sz="quarter" idx="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7"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28"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5" name="标题文本"/>
          <p:cNvSpPr txBox="1">
            <a:spLocks noGrp="1"/>
          </p:cNvSpPr>
          <p:nvPr>
            <p:ph type="title"/>
          </p:nvPr>
        </p:nvSpPr>
        <p:spPr>
          <a:prstGeom prst="rect">
            <a:avLst/>
          </a:prstGeom>
        </p:spPr>
        <p:txBody>
          <a:bodyPr/>
          <a:lstStyle/>
          <a:p>
            <a:r>
              <a:t>标题文本</a:t>
            </a:r>
          </a:p>
        </p:txBody>
      </p:sp>
      <p:sp>
        <p:nvSpPr>
          <p:cNvPr id="3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和内容 0">
    <p:spTree>
      <p:nvGrpSpPr>
        <p:cNvPr id="1" name=""/>
        <p:cNvGrpSpPr/>
        <p:nvPr/>
      </p:nvGrpSpPr>
      <p:grpSpPr>
        <a:xfrm>
          <a:off x="0" y="0"/>
          <a:ext cx="0" cy="0"/>
          <a:chOff x="0" y="0"/>
          <a:chExt cx="0" cy="0"/>
        </a:xfrm>
      </p:grpSpPr>
      <p:sp>
        <p:nvSpPr>
          <p:cNvPr id="44" name="标题文本"/>
          <p:cNvSpPr txBox="1">
            <a:spLocks noGrp="1"/>
          </p:cNvSpPr>
          <p:nvPr>
            <p:ph type="title"/>
          </p:nvPr>
        </p:nvSpPr>
        <p:spPr>
          <a:prstGeom prst="rect">
            <a:avLst/>
          </a:prstGeom>
        </p:spPr>
        <p:txBody>
          <a:bodyPr/>
          <a:lstStyle/>
          <a:p>
            <a:r>
              <a:t>标题文本</a:t>
            </a:r>
          </a:p>
        </p:txBody>
      </p:sp>
      <p:sp>
        <p:nvSpPr>
          <p:cNvPr id="45"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节标题">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53" name="矩形"/>
          <p:cNvSpPr/>
          <p:nvPr/>
        </p:nvSpPr>
        <p:spPr>
          <a:xfrm>
            <a:off x="0" y="0"/>
            <a:ext cx="9144000" cy="26025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4" name="矩形"/>
          <p:cNvSpPr/>
          <p:nvPr/>
        </p:nvSpPr>
        <p:spPr>
          <a:xfrm>
            <a:off x="0" y="2602520"/>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55" name="标题文本"/>
          <p:cNvSpPr txBox="1">
            <a:spLocks noGrp="1"/>
          </p:cNvSpPr>
          <p:nvPr>
            <p:ph type="title"/>
          </p:nvPr>
        </p:nvSpPr>
        <p:spPr>
          <a:xfrm>
            <a:off x="749808" y="118871"/>
            <a:ext cx="8013193" cy="1636778"/>
          </a:xfrm>
          <a:prstGeom prst="rect">
            <a:avLst/>
          </a:prstGeom>
        </p:spPr>
        <p:txBody>
          <a:bodyPr lIns="0" tIns="0" rIns="0" bIns="0" anchor="b"/>
          <a:lstStyle>
            <a:lvl1pPr>
              <a:defRPr sz="4700"/>
            </a:lvl1pPr>
          </a:lstStyle>
          <a:p>
            <a:r>
              <a:t>标题文本</a:t>
            </a:r>
          </a:p>
        </p:txBody>
      </p:sp>
      <p:sp>
        <p:nvSpPr>
          <p:cNvPr id="56" name="正文级别 1…"/>
          <p:cNvSpPr txBox="1">
            <a:spLocks noGrp="1"/>
          </p:cNvSpPr>
          <p:nvPr>
            <p:ph type="body" sz="quarter" idx="1"/>
          </p:nvPr>
        </p:nvSpPr>
        <p:spPr>
          <a:xfrm>
            <a:off x="740663" y="1828800"/>
            <a:ext cx="8022337" cy="685800"/>
          </a:xfrm>
          <a:prstGeom prst="rect">
            <a:avLst/>
          </a:prstGeom>
        </p:spPr>
        <p:txBody>
          <a:bodyPr lIns="0" tIns="0" rIns="0" bIns="0"/>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5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64"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65" name="正文级别 1…"/>
          <p:cNvSpPr txBox="1">
            <a:spLocks noGrp="1"/>
          </p:cNvSpPr>
          <p:nvPr>
            <p:ph type="body" sz="half" idx="1"/>
          </p:nvPr>
        </p:nvSpPr>
        <p:spPr>
          <a:xfrm>
            <a:off x="457200" y="1773935"/>
            <a:ext cx="4038600" cy="4623817"/>
          </a:xfrm>
          <a:prstGeom prst="rect">
            <a:avLst/>
          </a:prstGeom>
        </p:spPr>
        <p:txBody>
          <a:bodyPr/>
          <a:lstStyle>
            <a:lvl1pPr>
              <a:defRPr sz="2800"/>
            </a:lvl1pPr>
            <a:lvl2pPr marL="777239" indent="-320039">
              <a:defRPr sz="2800"/>
            </a:lvl2pPr>
            <a:lvl3pPr marL="1088136" indent="-320039">
              <a:defRPr sz="2800"/>
            </a:lvl3pPr>
            <a:lvl4pPr marL="1317752" indent="-284480">
              <a:defRPr sz="2800"/>
            </a:lvl4pPr>
            <a:lvl5pPr marL="1528063" indent="-284480">
              <a:defRPr sz="2800"/>
            </a:lvl5pPr>
          </a:lstStyle>
          <a:p>
            <a:r>
              <a:t>正文级别 1</a:t>
            </a:r>
          </a:p>
          <a:p>
            <a:pPr lvl="1"/>
            <a:r>
              <a:t>正文级别 2</a:t>
            </a:r>
          </a:p>
          <a:p>
            <a:pPr lvl="2"/>
            <a:r>
              <a:t>正文级别 3</a:t>
            </a:r>
          </a:p>
          <a:p>
            <a:pPr lvl="3"/>
            <a:r>
              <a:t>正文级别 4</a:t>
            </a:r>
          </a:p>
          <a:p>
            <a:pPr lvl="4"/>
            <a:r>
              <a:t>正文级别 5</a:t>
            </a:r>
          </a:p>
        </p:txBody>
      </p:sp>
      <p:sp>
        <p:nvSpPr>
          <p:cNvPr id="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7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74" name="正文级别 1…"/>
          <p:cNvSpPr txBox="1">
            <a:spLocks noGrp="1"/>
          </p:cNvSpPr>
          <p:nvPr>
            <p:ph type="body" sz="quarter" idx="1"/>
          </p:nvPr>
        </p:nvSpPr>
        <p:spPr>
          <a:xfrm>
            <a:off x="457200" y="1698986"/>
            <a:ext cx="4040188" cy="715356"/>
          </a:xfrm>
          <a:prstGeom prst="rect">
            <a:avLst/>
          </a:prstGeom>
        </p:spPr>
        <p:txBody>
          <a:bodyPr anchor="ctr"/>
          <a:lstStyle>
            <a:lvl1pPr marL="0" indent="0">
              <a:buClrTx/>
              <a:buSzTx/>
              <a:buNone/>
              <a:defRPr sz="2300" b="1" cap="all">
                <a:latin typeface="+mj-lt"/>
                <a:ea typeface="+mj-ea"/>
                <a:cs typeface="+mj-cs"/>
                <a:sym typeface="Helvetica"/>
              </a:defRPr>
            </a:lvl1pPr>
            <a:lvl2pPr marL="0" indent="457200">
              <a:buClrTx/>
              <a:buSzTx/>
              <a:buNone/>
              <a:defRPr sz="2300" b="1" cap="all">
                <a:latin typeface="+mj-lt"/>
                <a:ea typeface="+mj-ea"/>
                <a:cs typeface="+mj-cs"/>
                <a:sym typeface="Helvetica"/>
              </a:defRPr>
            </a:lvl2pPr>
            <a:lvl3pPr marL="0" indent="914400">
              <a:buClrTx/>
              <a:buSzTx/>
              <a:buNone/>
              <a:defRPr sz="2300" b="1" cap="all">
                <a:latin typeface="+mj-lt"/>
                <a:ea typeface="+mj-ea"/>
                <a:cs typeface="+mj-cs"/>
                <a:sym typeface="Helvetica"/>
              </a:defRPr>
            </a:lvl3pPr>
            <a:lvl4pPr marL="0" indent="1371600">
              <a:buClrTx/>
              <a:buSzTx/>
              <a:buNone/>
              <a:defRPr sz="2300" b="1" cap="all">
                <a:latin typeface="+mj-lt"/>
                <a:ea typeface="+mj-ea"/>
                <a:cs typeface="+mj-cs"/>
                <a:sym typeface="Helvetica"/>
              </a:defRPr>
            </a:lvl4pPr>
            <a:lvl5pPr marL="0" indent="1828800">
              <a:buClrTx/>
              <a:buSzTx/>
              <a:buNone/>
              <a:defRPr sz="2300" b="1" cap="a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75" name="矩形"/>
          <p:cNvSpPr>
            <a:spLocks noGrp="1"/>
          </p:cNvSpPr>
          <p:nvPr>
            <p:ph type="body" sz="quarter" idx="13"/>
          </p:nvPr>
        </p:nvSpPr>
        <p:spPr>
          <a:xfrm>
            <a:off x="4645025" y="1698986"/>
            <a:ext cx="4041775" cy="715357"/>
          </a:xfrm>
          <a:prstGeom prst="rect">
            <a:avLst/>
          </a:prstGeom>
        </p:spPr>
        <p:txBody>
          <a:bodyPr anchor="ctr"/>
          <a:lstStyle/>
          <a:p>
            <a:pPr marL="0" indent="0">
              <a:buClrTx/>
              <a:buSzTx/>
              <a:buNone/>
              <a:defRPr sz="2300" b="1" cap="all">
                <a:latin typeface="+mj-lt"/>
                <a:ea typeface="+mj-ea"/>
                <a:cs typeface="+mj-cs"/>
                <a:sym typeface="Helvetica"/>
              </a:defRPr>
            </a:pPr>
            <a:endParaRP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8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0" y="1435895"/>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3" name="矩形"/>
          <p:cNvSpPr/>
          <p:nvPr/>
        </p:nvSpPr>
        <p:spPr>
          <a:xfrm>
            <a:off x="-1" y="-1"/>
            <a:ext cx="9144001" cy="1433735"/>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标题文本"/>
          <p:cNvSpPr txBox="1">
            <a:spLocks noGrp="1"/>
          </p:cNvSpPr>
          <p:nvPr>
            <p:ph type="title"/>
          </p:nvPr>
        </p:nvSpPr>
        <p:spPr>
          <a:xfrm>
            <a:off x="457200" y="155447"/>
            <a:ext cx="8229600" cy="1252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标题文本</a:t>
            </a:r>
          </a:p>
        </p:txBody>
      </p:sp>
      <p:sp>
        <p:nvSpPr>
          <p:cNvPr id="5" name="正文级别 1…"/>
          <p:cNvSpPr txBox="1">
            <a:spLocks noGrp="1"/>
          </p:cNvSpPr>
          <p:nvPr>
            <p:ph type="body" idx="1"/>
          </p:nvPr>
        </p:nvSpPr>
        <p:spPr>
          <a:xfrm>
            <a:off x="457200" y="1775191"/>
            <a:ext cx="8229600" cy="4625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756044" y="6573518"/>
            <a:ext cx="182216" cy="177801"/>
          </a:xfrm>
          <a:prstGeom prst="rect">
            <a:avLst/>
          </a:prstGeom>
          <a:ln w="12700">
            <a:miter lim="400000"/>
          </a:ln>
        </p:spPr>
        <p:txBody>
          <a:bodyPr wrap="none" lIns="0" tIns="0" rIns="0" bIns="0" anchor="b">
            <a:spAutoFit/>
          </a:bodyPr>
          <a:lstStyle>
            <a:lvl1pPr algn="r">
              <a:defRPr sz="1200">
                <a:solidFill>
                  <a:srgbClr val="41414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1pPr>
      <a:lvl2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2pPr>
      <a:lvl3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3pPr>
      <a:lvl4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4pPr>
      <a:lvl5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5pPr>
      <a:lvl6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6pPr>
      <a:lvl7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7pPr>
      <a:lvl8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8pPr>
      <a:lvl9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9pPr>
    </p:titleStyle>
    <p:bodyStyle>
      <a:lvl1pPr marL="438912" marR="0" indent="-320040" algn="l" defTabSz="914400" rtl="0" latinLnBrk="0">
        <a:lnSpc>
          <a:spcPct val="100000"/>
        </a:lnSpc>
        <a:spcBef>
          <a:spcPts val="0"/>
        </a:spcBef>
        <a:spcAft>
          <a:spcPts val="0"/>
        </a:spcAft>
        <a:buClr>
          <a:schemeClr val="accent1"/>
        </a:buClr>
        <a:buSzPct val="80000"/>
        <a:buFontTx/>
        <a:buChar char="◼"/>
        <a:tabLst/>
        <a:defRPr sz="3200" b="0" i="0" u="none" strike="noStrike" cap="none" spc="0" baseline="0">
          <a:solidFill>
            <a:srgbClr val="000000"/>
          </a:solidFill>
          <a:uFillTx/>
          <a:latin typeface="Corbel"/>
          <a:ea typeface="Corbel"/>
          <a:cs typeface="Corbel"/>
          <a:sym typeface="Corbel"/>
        </a:defRPr>
      </a:lvl1pPr>
      <a:lvl2pPr marL="770708" marR="0" indent="-313508" algn="l" defTabSz="914400" rtl="0" latinLnBrk="0">
        <a:lnSpc>
          <a:spcPct val="100000"/>
        </a:lnSpc>
        <a:spcBef>
          <a:spcPts val="0"/>
        </a:spcBef>
        <a:spcAft>
          <a:spcPts val="0"/>
        </a:spcAft>
        <a:buClr>
          <a:schemeClr val="accent1"/>
        </a:buClr>
        <a:buSzPct val="90000"/>
        <a:buFontTx/>
        <a:buChar char="▪"/>
        <a:tabLst/>
        <a:defRPr sz="3200" b="0" i="0" u="none" strike="noStrike" cap="none" spc="0" baseline="0">
          <a:solidFill>
            <a:srgbClr val="000000"/>
          </a:solidFill>
          <a:uFillTx/>
          <a:latin typeface="Corbel"/>
          <a:ea typeface="Corbel"/>
          <a:cs typeface="Corbel"/>
          <a:sym typeface="Corbel"/>
        </a:defRPr>
      </a:lvl2pPr>
      <a:lvl3pPr marL="1072896" marR="0" indent="-304800"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3pPr>
      <a:lvl4pPr marL="132588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4pPr>
      <a:lvl5pPr marL="1536191"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5pPr>
      <a:lvl6pPr marL="173736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6pPr>
      <a:lvl7pPr marL="1971039"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7pPr>
      <a:lvl8pPr marL="2172207"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8pPr>
      <a:lvl9pPr marL="2373375"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Digital Image Processing 图像信息处理"/>
          <p:cNvSpPr txBox="1">
            <a:spLocks noGrp="1"/>
          </p:cNvSpPr>
          <p:nvPr>
            <p:ph type="title"/>
          </p:nvPr>
        </p:nvSpPr>
        <p:spPr>
          <a:xfrm>
            <a:off x="685800" y="3355847"/>
            <a:ext cx="8077200" cy="1673352"/>
          </a:xfrm>
          <a:prstGeom prst="rect">
            <a:avLst/>
          </a:prstGeom>
        </p:spPr>
        <p:txBody>
          <a:bodyPr/>
          <a:lstStyle/>
          <a:p>
            <a:pPr defTabSz="740663">
              <a:defRPr sz="3402"/>
            </a:pPr>
            <a:r>
              <a:t>Digital Image Processing</a:t>
            </a:r>
            <a:br/>
            <a:r>
              <a:t>图像信息处理</a:t>
            </a:r>
            <a:br/>
            <a:endParaRPr/>
          </a:p>
        </p:txBody>
      </p:sp>
      <p:sp>
        <p:nvSpPr>
          <p:cNvPr id="145" name="宋明黎…"/>
          <p:cNvSpPr txBox="1">
            <a:spLocks noGrp="1"/>
          </p:cNvSpPr>
          <p:nvPr>
            <p:ph type="body" sz="quarter" idx="1"/>
          </p:nvPr>
        </p:nvSpPr>
        <p:spPr>
          <a:prstGeom prst="rect">
            <a:avLst/>
          </a:prstGeom>
        </p:spPr>
        <p:txBody>
          <a:bodyPr/>
          <a:lstStyle/>
          <a:p>
            <a:pPr defTabSz="868680">
              <a:lnSpc>
                <a:spcPct val="90000"/>
              </a:lnSpc>
              <a:defRPr sz="1900"/>
            </a:pPr>
            <a:r>
              <a:rPr dirty="0" err="1">
                <a:latin typeface="+mj-lt"/>
                <a:ea typeface="+mj-ea"/>
                <a:cs typeface="+mj-cs"/>
                <a:sym typeface="Helvetica"/>
              </a:rPr>
              <a:t>宋明黎</a:t>
            </a:r>
            <a:endParaRPr dirty="0">
              <a:latin typeface="+mj-lt"/>
              <a:ea typeface="+mj-ea"/>
              <a:cs typeface="+mj-cs"/>
              <a:sym typeface="Helvetica"/>
            </a:endParaRPr>
          </a:p>
          <a:p>
            <a:pPr defTabSz="868680">
              <a:lnSpc>
                <a:spcPct val="90000"/>
              </a:lnSpc>
              <a:defRPr sz="1900"/>
            </a:pPr>
            <a:r>
              <a:rPr dirty="0" err="1"/>
              <a:t>brooksong@zju.edu.cn</a:t>
            </a:r>
            <a:endParaRPr dirty="0"/>
          </a:p>
          <a:p>
            <a:pPr defTabSz="868680">
              <a:lnSpc>
                <a:spcPct val="90000"/>
              </a:lnSpc>
              <a:defRPr sz="1900"/>
            </a:pPr>
            <a:r>
              <a:rPr dirty="0" err="1">
                <a:latin typeface="+mj-lt"/>
                <a:ea typeface="+mj-ea"/>
                <a:cs typeface="+mj-cs"/>
                <a:sym typeface="Helvetica"/>
              </a:rPr>
              <a:t>计算机学院</a:t>
            </a:r>
            <a:endParaRPr dirty="0">
              <a:latin typeface="+mj-lt"/>
              <a:ea typeface="+mj-ea"/>
              <a:cs typeface="+mj-cs"/>
              <a:sym typeface="Helvetica"/>
            </a:endParaRPr>
          </a:p>
          <a:p>
            <a:pPr defTabSz="868680">
              <a:lnSpc>
                <a:spcPct val="90000"/>
              </a:lnSpc>
              <a:defRPr sz="1900"/>
            </a:pPr>
            <a:r>
              <a:rPr dirty="0" err="1">
                <a:latin typeface="+mj-lt"/>
                <a:ea typeface="+mj-ea"/>
                <a:cs typeface="+mj-cs"/>
                <a:sym typeface="Helvetica"/>
              </a:rPr>
              <a:t>浙江大学</a:t>
            </a:r>
            <a:endParaRPr dirty="0">
              <a:latin typeface="+mj-lt"/>
              <a:ea typeface="+mj-ea"/>
              <a:cs typeface="+mj-cs"/>
              <a:sym typeface="Helvetica"/>
            </a:endParaRPr>
          </a:p>
          <a:p>
            <a:pPr defTabSz="868680">
              <a:lnSpc>
                <a:spcPct val="90000"/>
              </a:lnSpc>
              <a:defRPr sz="1900"/>
            </a:pPr>
            <a:r>
              <a:rPr dirty="0"/>
              <a:t>20</a:t>
            </a:r>
            <a:r>
              <a:rPr lang="en-US" altLang="zh-CN" dirty="0"/>
              <a:t>23</a:t>
            </a:r>
            <a:r>
              <a:rPr lang="zh-CN" altLang="en-US" dirty="0">
                <a:latin typeface="+mj-lt"/>
                <a:ea typeface="+mj-ea"/>
                <a:cs typeface="+mj-cs"/>
                <a:sym typeface="Helvetica"/>
              </a:rPr>
              <a:t>秋冬</a:t>
            </a:r>
            <a:r>
              <a:rPr dirty="0" err="1">
                <a:latin typeface="+mj-lt"/>
                <a:ea typeface="+mj-ea"/>
                <a:cs typeface="+mj-cs"/>
                <a:sym typeface="Helvetica"/>
              </a:rPr>
              <a:t>学期</a:t>
            </a:r>
            <a:r>
              <a:rPr dirty="0"/>
              <a:t> </a:t>
            </a:r>
          </a:p>
        </p:txBody>
      </p:sp>
      <p:sp>
        <p:nvSpPr>
          <p:cNvPr id="146" name="Mingli Song…"/>
          <p:cNvSpPr txBox="1"/>
          <p:nvPr/>
        </p:nvSpPr>
        <p:spPr>
          <a:xfrm>
            <a:off x="539551" y="5306415"/>
            <a:ext cx="8077201"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p>
            <a:pPr>
              <a:defRPr>
                <a:solidFill>
                  <a:srgbClr val="FFFFFF"/>
                </a:solidFill>
              </a:defRPr>
            </a:pPr>
            <a:r>
              <a:rPr dirty="0"/>
              <a:t>Mingli Song</a:t>
            </a:r>
            <a:endParaRPr sz="2000" dirty="0"/>
          </a:p>
          <a:p>
            <a:pPr>
              <a:defRPr>
                <a:solidFill>
                  <a:srgbClr val="FFFFFF"/>
                </a:solidFill>
              </a:defRPr>
            </a:pPr>
            <a:r>
              <a:rPr dirty="0"/>
              <a:t>College of Computer Science, Zhejiang University</a:t>
            </a:r>
            <a:endParaRPr sz="2000" dirty="0"/>
          </a:p>
          <a:p>
            <a:pPr>
              <a:defRPr>
                <a:solidFill>
                  <a:srgbClr val="FFFFFF"/>
                </a:solidFill>
              </a:defRPr>
            </a:pPr>
            <a:r>
              <a:rPr dirty="0" err="1"/>
              <a:t>brooksong@zju.edu.cn</a:t>
            </a:r>
            <a:endParaRPr sz="2000" dirty="0"/>
          </a:p>
          <a:p>
            <a:pPr>
              <a:defRPr>
                <a:solidFill>
                  <a:srgbClr val="FFFFFF"/>
                </a:solidFill>
              </a:defRPr>
            </a:pPr>
            <a:r>
              <a:rPr dirty="0"/>
              <a:t>http://</a:t>
            </a:r>
            <a:r>
              <a:rPr lang="en-US" altLang="zh-CN" dirty="0" err="1"/>
              <a:t>person</a:t>
            </a:r>
            <a:r>
              <a:rPr dirty="0" err="1"/>
              <a:t>.zju.edu.cn</a:t>
            </a:r>
            <a:r>
              <a:rPr dirty="0"/>
              <a:t>/</a:t>
            </a:r>
            <a:r>
              <a:rPr dirty="0" err="1"/>
              <a:t>msong</a:t>
            </a:r>
            <a:r>
              <a:rPr dirty="0"/>
              <a:t>/</a:t>
            </a:r>
            <a:endParaRPr sz="20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Display and print"/>
          <p:cNvSpPr txBox="1">
            <a:spLocks noGrp="1"/>
          </p:cNvSpPr>
          <p:nvPr>
            <p:ph type="title"/>
          </p:nvPr>
        </p:nvSpPr>
        <p:spPr>
          <a:prstGeom prst="rect">
            <a:avLst/>
          </a:prstGeom>
        </p:spPr>
        <p:txBody>
          <a:bodyPr/>
          <a:lstStyle>
            <a:lvl1pPr>
              <a:defRPr sz="3600"/>
            </a:lvl1pPr>
          </a:lstStyle>
          <a:p>
            <a:r>
              <a:t>Display and print</a:t>
            </a:r>
          </a:p>
        </p:txBody>
      </p:sp>
      <p:sp>
        <p:nvSpPr>
          <p:cNvPr id="196" name="Automatic size adjustment"/>
          <p:cNvSpPr txBox="1">
            <a:spLocks noGrp="1"/>
          </p:cNvSpPr>
          <p:nvPr>
            <p:ph type="body" idx="1"/>
          </p:nvPr>
        </p:nvSpPr>
        <p:spPr>
          <a:prstGeom prst="rect">
            <a:avLst/>
          </a:prstGeom>
        </p:spPr>
        <p:txBody>
          <a:bodyPr/>
          <a:lstStyle/>
          <a:p>
            <a:pPr marL="438912" lvl="1" indent="-320040">
              <a:buSzPct val="80000"/>
              <a:buChar char="◼"/>
              <a:defRPr sz="2800"/>
            </a:pPr>
            <a:r>
              <a:t>Automatic size adjustment</a:t>
            </a:r>
          </a:p>
        </p:txBody>
      </p:sp>
      <p:pic>
        <p:nvPicPr>
          <p:cNvPr id="197" name="image14.png" descr="image14.png"/>
          <p:cNvPicPr>
            <a:picLocks noChangeAspect="1"/>
          </p:cNvPicPr>
          <p:nvPr/>
        </p:nvPicPr>
        <p:blipFill>
          <a:blip r:embed="rId2"/>
          <a:stretch>
            <a:fillRect/>
          </a:stretch>
        </p:blipFill>
        <p:spPr>
          <a:xfrm>
            <a:off x="1187624" y="2835087"/>
            <a:ext cx="1038226" cy="381001"/>
          </a:xfrm>
          <a:prstGeom prst="rect">
            <a:avLst/>
          </a:prstGeom>
          <a:ln w="12700">
            <a:miter lim="400000"/>
          </a:ln>
        </p:spPr>
      </p:pic>
      <p:sp>
        <p:nvSpPr>
          <p:cNvPr id="198" name="Original image"/>
          <p:cNvSpPr txBox="1"/>
          <p:nvPr/>
        </p:nvSpPr>
        <p:spPr>
          <a:xfrm>
            <a:off x="971599" y="4581128"/>
            <a:ext cx="1512170"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Original image</a:t>
            </a:r>
          </a:p>
        </p:txBody>
      </p:sp>
      <p:pic>
        <p:nvPicPr>
          <p:cNvPr id="199" name="image15.png" descr="image15.png"/>
          <p:cNvPicPr>
            <a:picLocks noChangeAspect="1"/>
          </p:cNvPicPr>
          <p:nvPr/>
        </p:nvPicPr>
        <p:blipFill>
          <a:blip r:embed="rId3"/>
          <a:stretch>
            <a:fillRect/>
          </a:stretch>
        </p:blipFill>
        <p:spPr>
          <a:xfrm>
            <a:off x="2699791" y="2708919"/>
            <a:ext cx="2076451" cy="762001"/>
          </a:xfrm>
          <a:prstGeom prst="rect">
            <a:avLst/>
          </a:prstGeom>
          <a:ln w="12700">
            <a:miter lim="400000"/>
          </a:ln>
        </p:spPr>
      </p:pic>
      <p:sp>
        <p:nvSpPr>
          <p:cNvPr id="200" name="Enlarge directly"/>
          <p:cNvSpPr txBox="1"/>
          <p:nvPr/>
        </p:nvSpPr>
        <p:spPr>
          <a:xfrm>
            <a:off x="2627783" y="4715852"/>
            <a:ext cx="2448274"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Enlarge directly</a:t>
            </a:r>
          </a:p>
        </p:txBody>
      </p:sp>
      <p:pic>
        <p:nvPicPr>
          <p:cNvPr id="201" name="image16.png" descr="image16.png"/>
          <p:cNvPicPr>
            <a:picLocks noChangeAspect="1"/>
          </p:cNvPicPr>
          <p:nvPr/>
        </p:nvPicPr>
        <p:blipFill>
          <a:blip r:embed="rId4"/>
          <a:stretch>
            <a:fillRect/>
          </a:stretch>
        </p:blipFill>
        <p:spPr>
          <a:xfrm>
            <a:off x="5292080" y="2667000"/>
            <a:ext cx="2076451" cy="762000"/>
          </a:xfrm>
          <a:prstGeom prst="rect">
            <a:avLst/>
          </a:prstGeom>
          <a:ln w="12700">
            <a:miter lim="400000"/>
          </a:ln>
        </p:spPr>
      </p:pic>
      <p:sp>
        <p:nvSpPr>
          <p:cNvPr id="202" name="Dual cubic interpolation (Less jagged effect)"/>
          <p:cNvSpPr txBox="1"/>
          <p:nvPr/>
        </p:nvSpPr>
        <p:spPr>
          <a:xfrm>
            <a:off x="5148064" y="4581128"/>
            <a:ext cx="2664297"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Dual cubic interpolation (Less jagged effect)</a:t>
            </a:r>
          </a:p>
        </p:txBody>
      </p:sp>
      <p:sp>
        <p:nvSpPr>
          <p:cNvPr id="203" name="椭圆形"/>
          <p:cNvSpPr/>
          <p:nvPr/>
        </p:nvSpPr>
        <p:spPr>
          <a:xfrm>
            <a:off x="2483767" y="2564903"/>
            <a:ext cx="1224138" cy="1080121"/>
          </a:xfrm>
          <a:prstGeom prst="ellipse">
            <a:avLst/>
          </a:prstGeom>
          <a:ln w="19050">
            <a:solidFill>
              <a:srgbClr val="FF0000"/>
            </a:solidFill>
          </a:ln>
        </p:spPr>
        <p:txBody>
          <a:bodyPr lIns="45719" rIns="45719" anchor="ctr"/>
          <a:lstStyle/>
          <a:p>
            <a:pPr algn="ctr">
              <a:defRPr>
                <a:solidFill>
                  <a:srgbClr val="FFFFFF"/>
                </a:solidFill>
              </a:defRPr>
            </a:pPr>
            <a:endParaRPr/>
          </a:p>
        </p:txBody>
      </p:sp>
      <p:sp>
        <p:nvSpPr>
          <p:cNvPr id="204" name="线条"/>
          <p:cNvSpPr/>
          <p:nvPr/>
        </p:nvSpPr>
        <p:spPr>
          <a:xfrm flipV="1">
            <a:off x="2915816" y="3216088"/>
            <a:ext cx="1" cy="1509057"/>
          </a:xfrm>
          <a:prstGeom prst="line">
            <a:avLst/>
          </a:prstGeom>
          <a:ln w="6350" cap="rnd">
            <a:solidFill>
              <a:srgbClr val="FF0000"/>
            </a:solidFill>
            <a:tailEnd type="triangle"/>
          </a:ln>
        </p:spPr>
        <p:txBody>
          <a:bodyPr lIns="45719" rIns="45719"/>
          <a:lstStyle/>
          <a:p>
            <a:endParaRPr/>
          </a:p>
        </p:txBody>
      </p:sp>
      <p:sp>
        <p:nvSpPr>
          <p:cNvPr id="205" name="(Obvious jagged effect)"/>
          <p:cNvSpPr txBox="1"/>
          <p:nvPr/>
        </p:nvSpPr>
        <p:spPr>
          <a:xfrm>
            <a:off x="2699791" y="5085184"/>
            <a:ext cx="2592290"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(Obvious jagged effect)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0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20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20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20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6" nodeType="clickEffect">
                                  <p:stCondLst>
                                    <p:cond delay="0"/>
                                  </p:stCondLst>
                                  <p:iterate>
                                    <p:tmAbs val="0"/>
                                  </p:iterate>
                                  <p:childTnLst>
                                    <p:set>
                                      <p:cBhvr>
                                        <p:cTn id="23" fill="hold"/>
                                        <p:tgtEl>
                                          <p:spTgt spid="20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7" nodeType="afterEffect">
                                  <p:stCondLst>
                                    <p:cond delay="0"/>
                                  </p:stCondLst>
                                  <p:iterate>
                                    <p:tmAbs val="0"/>
                                  </p:iterate>
                                  <p:childTnLst>
                                    <p:set>
                                      <p:cBhvr>
                                        <p:cTn id="26" fill="hold"/>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1" animBg="1" advAuto="0"/>
      <p:bldP spid="200" grpId="2" animBg="1" advAuto="0"/>
      <p:bldP spid="201" grpId="7" animBg="1" advAuto="0"/>
      <p:bldP spid="202" grpId="6" animBg="1" advAuto="0"/>
      <p:bldP spid="203" grpId="4" animBg="1" advAuto="0"/>
      <p:bldP spid="204" grpId="5" animBg="1" advAuto="0"/>
      <p:bldP spid="205" grpId="3"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Display and print-cont."/>
          <p:cNvSpPr txBox="1">
            <a:spLocks noGrp="1"/>
          </p:cNvSpPr>
          <p:nvPr>
            <p:ph type="title"/>
          </p:nvPr>
        </p:nvSpPr>
        <p:spPr>
          <a:prstGeom prst="rect">
            <a:avLst/>
          </a:prstGeom>
        </p:spPr>
        <p:txBody>
          <a:bodyPr/>
          <a:lstStyle/>
          <a:p>
            <a:pPr>
              <a:defRPr sz="3600"/>
            </a:pPr>
            <a:r>
              <a:t>Display and print-</a:t>
            </a:r>
            <a:r>
              <a:rPr i="1"/>
              <a:t>cont.</a:t>
            </a:r>
          </a:p>
        </p:txBody>
      </p:sp>
      <p:sp>
        <p:nvSpPr>
          <p:cNvPr id="208" name="Color correction"/>
          <p:cNvSpPr txBox="1">
            <a:spLocks noGrp="1"/>
          </p:cNvSpPr>
          <p:nvPr>
            <p:ph type="body" idx="1"/>
          </p:nvPr>
        </p:nvSpPr>
        <p:spPr>
          <a:prstGeom prst="rect">
            <a:avLst/>
          </a:prstGeom>
        </p:spPr>
        <p:txBody>
          <a:bodyPr/>
          <a:lstStyle/>
          <a:p>
            <a:pPr marL="438912" lvl="1" indent="-320040">
              <a:buSzPct val="80000"/>
              <a:buChar char="◼"/>
              <a:defRPr sz="2800"/>
            </a:pPr>
            <a:r>
              <a:t>Color correction</a:t>
            </a:r>
          </a:p>
        </p:txBody>
      </p:sp>
      <p:pic>
        <p:nvPicPr>
          <p:cNvPr id="209" name="image17.tif" descr="image17.tif"/>
          <p:cNvPicPr>
            <a:picLocks noChangeAspect="1"/>
          </p:cNvPicPr>
          <p:nvPr/>
        </p:nvPicPr>
        <p:blipFill>
          <a:blip r:embed="rId2"/>
          <a:stretch>
            <a:fillRect/>
          </a:stretch>
        </p:blipFill>
        <p:spPr>
          <a:xfrm>
            <a:off x="1331640" y="2564903"/>
            <a:ext cx="6637337" cy="233997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torage and transmission"/>
          <p:cNvSpPr txBox="1">
            <a:spLocks noGrp="1"/>
          </p:cNvSpPr>
          <p:nvPr>
            <p:ph type="title"/>
          </p:nvPr>
        </p:nvSpPr>
        <p:spPr>
          <a:prstGeom prst="rect">
            <a:avLst/>
          </a:prstGeom>
        </p:spPr>
        <p:txBody>
          <a:bodyPr/>
          <a:lstStyle>
            <a:lvl1pPr>
              <a:defRPr sz="3600"/>
            </a:lvl1pPr>
          </a:lstStyle>
          <a:p>
            <a:r>
              <a:t>Storage and transmission</a:t>
            </a:r>
          </a:p>
        </p:txBody>
      </p:sp>
      <p:sp>
        <p:nvSpPr>
          <p:cNvPr id="212" name="High efficient storage: less temporal and spatial cost"/>
          <p:cNvSpPr txBox="1">
            <a:spLocks noGrp="1"/>
          </p:cNvSpPr>
          <p:nvPr>
            <p:ph type="body" idx="1"/>
          </p:nvPr>
        </p:nvSpPr>
        <p:spPr>
          <a:xfrm>
            <a:off x="457200" y="1556791"/>
            <a:ext cx="8229600" cy="4625611"/>
          </a:xfrm>
          <a:prstGeom prst="rect">
            <a:avLst/>
          </a:prstGeom>
        </p:spPr>
        <p:txBody>
          <a:bodyPr/>
          <a:lstStyle/>
          <a:p>
            <a:pPr marL="438912" lvl="1" indent="-320040">
              <a:buSzPct val="80000"/>
              <a:buChar char="◼"/>
              <a:defRPr sz="2800"/>
            </a:pPr>
            <a:r>
              <a:t>High efficient storage: less temporal and spatial cost</a:t>
            </a:r>
          </a:p>
        </p:txBody>
      </p:sp>
      <p:pic>
        <p:nvPicPr>
          <p:cNvPr id="213" name="image18.png" descr="image18.png"/>
          <p:cNvPicPr>
            <a:picLocks noChangeAspect="1"/>
          </p:cNvPicPr>
          <p:nvPr/>
        </p:nvPicPr>
        <p:blipFill>
          <a:blip r:embed="rId2"/>
          <a:stretch>
            <a:fillRect/>
          </a:stretch>
        </p:blipFill>
        <p:spPr>
          <a:xfrm>
            <a:off x="251519" y="2543268"/>
            <a:ext cx="2657800" cy="2664297"/>
          </a:xfrm>
          <a:prstGeom prst="rect">
            <a:avLst/>
          </a:prstGeom>
          <a:ln w="12700">
            <a:miter lim="400000"/>
          </a:ln>
        </p:spPr>
      </p:pic>
      <p:pic>
        <p:nvPicPr>
          <p:cNvPr id="214" name="image19.jpeg" descr="image19.jpeg"/>
          <p:cNvPicPr>
            <a:picLocks noChangeAspect="1"/>
          </p:cNvPicPr>
          <p:nvPr/>
        </p:nvPicPr>
        <p:blipFill>
          <a:blip r:embed="rId3"/>
          <a:stretch>
            <a:fillRect/>
          </a:stretch>
        </p:blipFill>
        <p:spPr>
          <a:xfrm>
            <a:off x="6084168" y="2543268"/>
            <a:ext cx="2657798" cy="2664297"/>
          </a:xfrm>
          <a:prstGeom prst="rect">
            <a:avLst/>
          </a:prstGeom>
          <a:ln w="12700">
            <a:miter lim="400000"/>
          </a:ln>
        </p:spPr>
      </p:pic>
      <p:pic>
        <p:nvPicPr>
          <p:cNvPr id="215" name="image20.png" descr="image20.png"/>
          <p:cNvPicPr>
            <a:picLocks noChangeAspect="1"/>
          </p:cNvPicPr>
          <p:nvPr/>
        </p:nvPicPr>
        <p:blipFill>
          <a:blip r:embed="rId4"/>
          <a:stretch>
            <a:fillRect/>
          </a:stretch>
        </p:blipFill>
        <p:spPr>
          <a:xfrm>
            <a:off x="3275855" y="2543268"/>
            <a:ext cx="2657799" cy="2664297"/>
          </a:xfrm>
          <a:prstGeom prst="rect">
            <a:avLst/>
          </a:prstGeom>
          <a:ln w="12700">
            <a:miter lim="400000"/>
          </a:ln>
        </p:spPr>
      </p:pic>
      <p:sp>
        <p:nvSpPr>
          <p:cNvPr id="216" name="bmp，492kb"/>
          <p:cNvSpPr txBox="1"/>
          <p:nvPr/>
        </p:nvSpPr>
        <p:spPr>
          <a:xfrm>
            <a:off x="251519" y="5373215"/>
            <a:ext cx="2657800"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bmp</a:t>
            </a:r>
            <a:r>
              <a:rPr>
                <a:latin typeface="+mj-lt"/>
                <a:ea typeface="+mj-ea"/>
                <a:cs typeface="+mj-cs"/>
                <a:sym typeface="Helvetica"/>
              </a:rPr>
              <a:t>，</a:t>
            </a:r>
            <a:r>
              <a:t>492kb</a:t>
            </a:r>
          </a:p>
        </p:txBody>
      </p:sp>
      <p:sp>
        <p:nvSpPr>
          <p:cNvPr id="217" name="png，407kb"/>
          <p:cNvSpPr txBox="1"/>
          <p:nvPr/>
        </p:nvSpPr>
        <p:spPr>
          <a:xfrm>
            <a:off x="3282353" y="5373215"/>
            <a:ext cx="2657799"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png</a:t>
            </a:r>
            <a:r>
              <a:rPr>
                <a:latin typeface="+mj-lt"/>
                <a:ea typeface="+mj-ea"/>
                <a:cs typeface="+mj-cs"/>
                <a:sym typeface="Helvetica"/>
              </a:rPr>
              <a:t>，</a:t>
            </a:r>
            <a:r>
              <a:t>407kb</a:t>
            </a:r>
          </a:p>
        </p:txBody>
      </p:sp>
      <p:sp>
        <p:nvSpPr>
          <p:cNvPr id="218" name="jpeg，23kb"/>
          <p:cNvSpPr txBox="1"/>
          <p:nvPr/>
        </p:nvSpPr>
        <p:spPr>
          <a:xfrm>
            <a:off x="6090665" y="5373215"/>
            <a:ext cx="2657799"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jpeg</a:t>
            </a:r>
            <a:r>
              <a:rPr>
                <a:latin typeface="+mj-lt"/>
                <a:ea typeface="+mj-ea"/>
                <a:cs typeface="+mj-cs"/>
                <a:sym typeface="Helvetica"/>
              </a:rPr>
              <a:t>，</a:t>
            </a:r>
            <a:r>
              <a:t>23kb</a:t>
            </a:r>
          </a:p>
        </p:txBody>
      </p:sp>
      <p:sp>
        <p:nvSpPr>
          <p:cNvPr id="219" name="Jpeg is the default format in digital camera"/>
          <p:cNvSpPr txBox="1"/>
          <p:nvPr/>
        </p:nvSpPr>
        <p:spPr>
          <a:xfrm>
            <a:off x="4427983" y="6165303"/>
            <a:ext cx="4392490"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lstStyle>
          <a:p>
            <a:r>
              <a:t>Jpeg is the default format in digital camera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15"/>
                                        </p:tgtEl>
                                        <p:attrNameLst>
                                          <p:attrName>style.visibility</p:attrName>
                                        </p:attrNameLst>
                                      </p:cBhvr>
                                      <p:to>
                                        <p:strVal val="visible"/>
                                      </p:to>
                                    </p:set>
                                    <p:anim calcmode="lin" valueType="num">
                                      <p:cBhvr>
                                        <p:cTn id="7" dur="1000" fill="hold"/>
                                        <p:tgtEl>
                                          <p:spTgt spid="215"/>
                                        </p:tgtEl>
                                        <p:attrNameLst>
                                          <p:attrName>ppt_x</p:attrName>
                                        </p:attrNameLst>
                                      </p:cBhvr>
                                      <p:tavLst>
                                        <p:tav tm="0">
                                          <p:val>
                                            <p:strVal val="#ppt_x"/>
                                          </p:val>
                                        </p:tav>
                                        <p:tav tm="100000">
                                          <p:val>
                                            <p:strVal val="#ppt_x"/>
                                          </p:val>
                                        </p:tav>
                                      </p:tavLst>
                                    </p:anim>
                                    <p:anim calcmode="lin" valueType="num">
                                      <p:cBhvr>
                                        <p:cTn id="8" dur="1000" fill="hold"/>
                                        <p:tgtEl>
                                          <p:spTgt spid="21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2" nodeType="afterEffect">
                                  <p:stCondLst>
                                    <p:cond delay="0"/>
                                  </p:stCondLst>
                                  <p:iterate>
                                    <p:tmAbs val="0"/>
                                  </p:iterate>
                                  <p:childTnLst>
                                    <p:set>
                                      <p:cBhvr>
                                        <p:cTn id="11" fill="hold"/>
                                        <p:tgtEl>
                                          <p:spTgt spid="217"/>
                                        </p:tgtEl>
                                        <p:attrNameLst>
                                          <p:attrName>style.visibility</p:attrName>
                                        </p:attrNameLst>
                                      </p:cBhvr>
                                      <p:to>
                                        <p:strVal val="visible"/>
                                      </p:to>
                                    </p:set>
                                    <p:anim calcmode="lin" valueType="num">
                                      <p:cBhvr>
                                        <p:cTn id="12" dur="1000" fill="hold"/>
                                        <p:tgtEl>
                                          <p:spTgt spid="217"/>
                                        </p:tgtEl>
                                        <p:attrNameLst>
                                          <p:attrName>ppt_x</p:attrName>
                                        </p:attrNameLst>
                                      </p:cBhvr>
                                      <p:tavLst>
                                        <p:tav tm="0">
                                          <p:val>
                                            <p:strVal val="#ppt_x"/>
                                          </p:val>
                                        </p:tav>
                                        <p:tav tm="100000">
                                          <p:val>
                                            <p:strVal val="#ppt_x"/>
                                          </p:val>
                                        </p:tav>
                                      </p:tavLst>
                                    </p:anim>
                                    <p:anim calcmode="lin" valueType="num">
                                      <p:cBhvr>
                                        <p:cTn id="13" dur="1000" fill="hold"/>
                                        <p:tgtEl>
                                          <p:spTgt spid="2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3" nodeType="clickEffect">
                                  <p:stCondLst>
                                    <p:cond delay="0"/>
                                  </p:stCondLst>
                                  <p:iterate>
                                    <p:tmAbs val="0"/>
                                  </p:iterate>
                                  <p:childTnLst>
                                    <p:set>
                                      <p:cBhvr>
                                        <p:cTn id="17" fill="hold"/>
                                        <p:tgtEl>
                                          <p:spTgt spid="214"/>
                                        </p:tgtEl>
                                        <p:attrNameLst>
                                          <p:attrName>style.visibility</p:attrName>
                                        </p:attrNameLst>
                                      </p:cBhvr>
                                      <p:to>
                                        <p:strVal val="visible"/>
                                      </p:to>
                                    </p:set>
                                    <p:anim calcmode="lin" valueType="num">
                                      <p:cBhvr>
                                        <p:cTn id="18" dur="1000" fill="hold"/>
                                        <p:tgtEl>
                                          <p:spTgt spid="214"/>
                                        </p:tgtEl>
                                        <p:attrNameLst>
                                          <p:attrName>ppt_x</p:attrName>
                                        </p:attrNameLst>
                                      </p:cBhvr>
                                      <p:tavLst>
                                        <p:tav tm="0">
                                          <p:val>
                                            <p:strVal val="#ppt_x"/>
                                          </p:val>
                                        </p:tav>
                                        <p:tav tm="100000">
                                          <p:val>
                                            <p:strVal val="#ppt_x"/>
                                          </p:val>
                                        </p:tav>
                                      </p:tavLst>
                                    </p:anim>
                                    <p:anim calcmode="lin" valueType="num">
                                      <p:cBhvr>
                                        <p:cTn id="19" dur="1000" fill="hold"/>
                                        <p:tgtEl>
                                          <p:spTgt spid="2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4" nodeType="afterEffect">
                                  <p:stCondLst>
                                    <p:cond delay="0"/>
                                  </p:stCondLst>
                                  <p:iterate>
                                    <p:tmAbs val="0"/>
                                  </p:iterate>
                                  <p:childTnLst>
                                    <p:set>
                                      <p:cBhvr>
                                        <p:cTn id="22" fill="hold"/>
                                        <p:tgtEl>
                                          <p:spTgt spid="218"/>
                                        </p:tgtEl>
                                        <p:attrNameLst>
                                          <p:attrName>style.visibility</p:attrName>
                                        </p:attrNameLst>
                                      </p:cBhvr>
                                      <p:to>
                                        <p:strVal val="visible"/>
                                      </p:to>
                                    </p:set>
                                    <p:anim calcmode="lin" valueType="num">
                                      <p:cBhvr>
                                        <p:cTn id="23" dur="1000" fill="hold"/>
                                        <p:tgtEl>
                                          <p:spTgt spid="218"/>
                                        </p:tgtEl>
                                        <p:attrNameLst>
                                          <p:attrName>ppt_x</p:attrName>
                                        </p:attrNameLst>
                                      </p:cBhvr>
                                      <p:tavLst>
                                        <p:tav tm="0">
                                          <p:val>
                                            <p:strVal val="#ppt_x"/>
                                          </p:val>
                                        </p:tav>
                                        <p:tav tm="100000">
                                          <p:val>
                                            <p:strVal val="#ppt_x"/>
                                          </p:val>
                                        </p:tav>
                                      </p:tavLst>
                                    </p:anim>
                                    <p:anim calcmode="lin" valueType="num">
                                      <p:cBhvr>
                                        <p:cTn id="24" dur="1000" fill="hold"/>
                                        <p:tgtEl>
                                          <p:spTgt spid="2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p:tmAbs val="0"/>
                                  </p:iterate>
                                  <p:childTnLst>
                                    <p:set>
                                      <p:cBhvr>
                                        <p:cTn id="28" fill="hold"/>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3" animBg="1" advAuto="0"/>
      <p:bldP spid="215" grpId="1" animBg="1" advAuto="0"/>
      <p:bldP spid="217" grpId="2" animBg="1" advAuto="0"/>
      <p:bldP spid="218" grpId="4" animBg="1" advAuto="0"/>
      <p:bldP spid="219" grpId="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Lena……"/>
          <p:cNvSpPr txBox="1">
            <a:spLocks noGrp="1"/>
          </p:cNvSpPr>
          <p:nvPr>
            <p:ph type="title"/>
          </p:nvPr>
        </p:nvSpPr>
        <p:spPr>
          <a:prstGeom prst="rect">
            <a:avLst/>
          </a:prstGeom>
        </p:spPr>
        <p:txBody>
          <a:bodyPr/>
          <a:lstStyle/>
          <a:p>
            <a:r>
              <a:t>Lena……</a:t>
            </a:r>
          </a:p>
        </p:txBody>
      </p:sp>
      <p:sp>
        <p:nvSpPr>
          <p:cNvPr id="222" name="正文"/>
          <p:cNvSpPr txBox="1">
            <a:spLocks noGrp="1"/>
          </p:cNvSpPr>
          <p:nvPr>
            <p:ph type="body" idx="1"/>
          </p:nvPr>
        </p:nvSpPr>
        <p:spPr>
          <a:prstGeom prst="rect">
            <a:avLst/>
          </a:prstGeom>
        </p:spPr>
        <p:txBody>
          <a:bodyPr/>
          <a:lstStyle/>
          <a:p>
            <a:endParaRPr/>
          </a:p>
        </p:txBody>
      </p:sp>
      <p:pic>
        <p:nvPicPr>
          <p:cNvPr id="223" name="国际标准测试图像--Lena图片的故事（附原图）" descr="国际标准测试图像--Lena图片的故事（附原图）"/>
          <p:cNvPicPr>
            <a:picLocks noChangeAspect="1"/>
          </p:cNvPicPr>
          <p:nvPr/>
        </p:nvPicPr>
        <p:blipFill>
          <a:blip r:embed="rId3"/>
          <a:stretch>
            <a:fillRect/>
          </a:stretch>
        </p:blipFill>
        <p:spPr>
          <a:xfrm>
            <a:off x="323527" y="1556791"/>
            <a:ext cx="2438401" cy="2438401"/>
          </a:xfrm>
          <a:prstGeom prst="rect">
            <a:avLst/>
          </a:prstGeom>
          <a:ln w="12700">
            <a:miter lim="400000"/>
          </a:ln>
        </p:spPr>
      </p:pic>
      <p:pic>
        <p:nvPicPr>
          <p:cNvPr id="224" name="image22.png" descr="image22.png"/>
          <p:cNvPicPr>
            <a:picLocks noChangeAspect="1"/>
          </p:cNvPicPr>
          <p:nvPr/>
        </p:nvPicPr>
        <p:blipFill>
          <a:blip r:embed="rId4"/>
          <a:stretch>
            <a:fillRect/>
          </a:stretch>
        </p:blipFill>
        <p:spPr>
          <a:xfrm>
            <a:off x="2987824" y="1556791"/>
            <a:ext cx="3543301" cy="4343401"/>
          </a:xfrm>
          <a:prstGeom prst="rect">
            <a:avLst/>
          </a:prstGeom>
          <a:ln w="12700">
            <a:miter lim="400000"/>
          </a:ln>
        </p:spPr>
      </p:pic>
      <p:pic>
        <p:nvPicPr>
          <p:cNvPr id="225" name="image23.png" descr="image23.png"/>
          <p:cNvPicPr>
            <a:picLocks noChangeAspect="1"/>
          </p:cNvPicPr>
          <p:nvPr/>
        </p:nvPicPr>
        <p:blipFill>
          <a:blip r:embed="rId5"/>
          <a:stretch>
            <a:fillRect/>
          </a:stretch>
        </p:blipFill>
        <p:spPr>
          <a:xfrm>
            <a:off x="6791325" y="1556791"/>
            <a:ext cx="2352675" cy="2314576"/>
          </a:xfrm>
          <a:prstGeom prst="rect">
            <a:avLst/>
          </a:prstGeom>
          <a:ln w="12700">
            <a:miter lim="400000"/>
          </a:ln>
        </p:spPr>
      </p:pic>
      <p:pic>
        <p:nvPicPr>
          <p:cNvPr id="226" name="image24.png" descr="image24.png"/>
          <p:cNvPicPr>
            <a:picLocks noChangeAspect="1"/>
          </p:cNvPicPr>
          <p:nvPr/>
        </p:nvPicPr>
        <p:blipFill>
          <a:blip r:embed="rId6"/>
          <a:stretch>
            <a:fillRect/>
          </a:stretch>
        </p:blipFill>
        <p:spPr>
          <a:xfrm>
            <a:off x="3482094" y="295594"/>
            <a:ext cx="3049031" cy="6542984"/>
          </a:xfrm>
          <a:prstGeom prst="rect">
            <a:avLst/>
          </a:prstGeom>
          <a:ln w="12700">
            <a:miter lim="400000"/>
          </a:ln>
        </p:spPr>
      </p:pic>
      <p:sp>
        <p:nvSpPr>
          <p:cNvPr id="2" name="文本框 1"/>
          <p:cNvSpPr txBox="1"/>
          <p:nvPr/>
        </p:nvSpPr>
        <p:spPr>
          <a:xfrm>
            <a:off x="323527" y="4270443"/>
            <a:ext cx="2137571" cy="379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Corbel"/>
                <a:ea typeface="Corbel"/>
                <a:cs typeface="Corbel"/>
                <a:sym typeface="Corbel"/>
              </a:rPr>
              <a:t>1972, playboy</a:t>
            </a:r>
            <a:endParaRPr kumimoji="0" lang="zh-CN" altLang="en-US" sz="1800" b="0" i="0" u="none" strike="noStrike" cap="none" spc="0" normalizeH="0" baseline="0" dirty="0">
              <a:ln>
                <a:noFill/>
              </a:ln>
              <a:solidFill>
                <a:srgbClr val="000000"/>
              </a:solidFill>
              <a:effectLst/>
              <a:uFillTx/>
              <a:latin typeface="Corbel"/>
              <a:ea typeface="Corbel"/>
              <a:cs typeface="Corbel"/>
              <a:sym typeface="Corbel"/>
            </a:endParaRPr>
          </a:p>
        </p:txBody>
      </p:sp>
      <p:sp>
        <p:nvSpPr>
          <p:cNvPr id="9" name="文本框 8"/>
          <p:cNvSpPr txBox="1"/>
          <p:nvPr/>
        </p:nvSpPr>
        <p:spPr>
          <a:xfrm>
            <a:off x="6876750" y="4208834"/>
            <a:ext cx="2137571" cy="379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a:ln>
                  <a:noFill/>
                </a:ln>
                <a:solidFill>
                  <a:srgbClr val="000000"/>
                </a:solidFill>
                <a:effectLst/>
                <a:uFillTx/>
                <a:latin typeface="Corbel"/>
                <a:ea typeface="Corbel"/>
                <a:cs typeface="Corbel"/>
                <a:sym typeface="Corbel"/>
              </a:rPr>
              <a:t>1997, IS&amp;T</a:t>
            </a:r>
            <a:endParaRPr kumimoji="0" lang="zh-CN" altLang="en-US" sz="1800" b="0" i="0" u="none" strike="noStrike" cap="none" spc="0" normalizeH="0" baseline="0" dirty="0">
              <a:ln>
                <a:noFill/>
              </a:ln>
              <a:solidFill>
                <a:srgbClr val="000000"/>
              </a:solidFill>
              <a:effectLst/>
              <a:uFillTx/>
              <a:latin typeface="Corbel"/>
              <a:ea typeface="Corbel"/>
              <a:cs typeface="Corbel"/>
              <a:sym typeface="Corbe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animBg="1" advAuto="0"/>
      <p:bldP spid="225" grpId="2" animBg="1" advAuto="0"/>
      <p:bldP spid="226" grpId="3"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torage and transmission-cont."/>
          <p:cNvSpPr txBox="1">
            <a:spLocks noGrp="1"/>
          </p:cNvSpPr>
          <p:nvPr>
            <p:ph type="title"/>
          </p:nvPr>
        </p:nvSpPr>
        <p:spPr>
          <a:prstGeom prst="rect">
            <a:avLst/>
          </a:prstGeom>
        </p:spPr>
        <p:txBody>
          <a:bodyPr/>
          <a:lstStyle/>
          <a:p>
            <a:pPr>
              <a:defRPr sz="3600"/>
            </a:pPr>
            <a:r>
              <a:t>Storage and transmission-</a:t>
            </a:r>
            <a:r>
              <a:rPr i="1"/>
              <a:t>cont.</a:t>
            </a:r>
          </a:p>
        </p:txBody>
      </p:sp>
      <p:sp>
        <p:nvSpPr>
          <p:cNvPr id="231" name="Convenient transmission: lossless, efficient, and secure"/>
          <p:cNvSpPr txBox="1">
            <a:spLocks noGrp="1"/>
          </p:cNvSpPr>
          <p:nvPr>
            <p:ph type="body" idx="1"/>
          </p:nvPr>
        </p:nvSpPr>
        <p:spPr>
          <a:xfrm>
            <a:off x="457200" y="1556791"/>
            <a:ext cx="8229600" cy="4625611"/>
          </a:xfrm>
          <a:prstGeom prst="rect">
            <a:avLst/>
          </a:prstGeom>
        </p:spPr>
        <p:txBody>
          <a:bodyPr/>
          <a:lstStyle/>
          <a:p>
            <a:pPr marL="438912" lvl="1" indent="-320040">
              <a:buSzPct val="80000"/>
              <a:buChar char="◼"/>
              <a:defRPr sz="2800"/>
            </a:pPr>
            <a:r>
              <a:t>Convenient transmission: lossless, efficient, and secure</a:t>
            </a:r>
          </a:p>
        </p:txBody>
      </p:sp>
      <p:pic>
        <p:nvPicPr>
          <p:cNvPr id="232" name="image25.png" descr="image25.png"/>
          <p:cNvPicPr>
            <a:picLocks noChangeAspect="1"/>
          </p:cNvPicPr>
          <p:nvPr/>
        </p:nvPicPr>
        <p:blipFill>
          <a:blip r:embed="rId2"/>
          <a:stretch>
            <a:fillRect/>
          </a:stretch>
        </p:blipFill>
        <p:spPr>
          <a:xfrm>
            <a:off x="1763688" y="2586970"/>
            <a:ext cx="2095501" cy="2790826"/>
          </a:xfrm>
          <a:prstGeom prst="rect">
            <a:avLst/>
          </a:prstGeom>
          <a:ln w="12700">
            <a:miter lim="400000"/>
          </a:ln>
        </p:spPr>
      </p:pic>
      <p:grpSp>
        <p:nvGrpSpPr>
          <p:cNvPr id="236" name="成组"/>
          <p:cNvGrpSpPr/>
          <p:nvPr/>
        </p:nvGrpSpPr>
        <p:grpSpPr>
          <a:xfrm>
            <a:off x="3592684" y="2601287"/>
            <a:ext cx="2851525" cy="1296145"/>
            <a:chOff x="0" y="0"/>
            <a:chExt cx="2851523" cy="1296144"/>
          </a:xfrm>
        </p:grpSpPr>
        <p:sp>
          <p:nvSpPr>
            <p:cNvPr id="233" name="矩形"/>
            <p:cNvSpPr/>
            <p:nvPr/>
          </p:nvSpPr>
          <p:spPr>
            <a:xfrm>
              <a:off x="907307" y="0"/>
              <a:ext cx="1944217" cy="1152129"/>
            </a:xfrm>
            <a:prstGeom prst="rect">
              <a:avLst/>
            </a:prstGeom>
            <a:solidFill>
              <a:srgbClr val="000000"/>
            </a:solidFill>
            <a:ln w="1905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234" name="线条"/>
            <p:cNvSpPr/>
            <p:nvPr/>
          </p:nvSpPr>
          <p:spPr>
            <a:xfrm>
              <a:off x="0" y="216023"/>
              <a:ext cx="745296" cy="10801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04" y="0"/>
                  </a:lnTo>
                  <a:lnTo>
                    <a:pt x="0" y="21600"/>
                  </a:lnTo>
                </a:path>
              </a:pathLst>
            </a:custGeom>
            <a:noFill/>
            <a:ln w="1905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235" name="Note the watermark"/>
            <p:cNvSpPr txBox="1"/>
            <p:nvPr/>
          </p:nvSpPr>
          <p:spPr>
            <a:xfrm>
              <a:off x="907307" y="250944"/>
              <a:ext cx="1944217" cy="650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Note the watermark</a:t>
              </a:r>
            </a:p>
          </p:txBody>
        </p:sp>
      </p:grpSp>
      <p:sp>
        <p:nvSpPr>
          <p:cNvPr id="237" name="Visible watermark"/>
          <p:cNvSpPr txBox="1"/>
          <p:nvPr/>
        </p:nvSpPr>
        <p:spPr>
          <a:xfrm>
            <a:off x="1691680" y="5539297"/>
            <a:ext cx="216750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Visible watermark</a:t>
            </a:r>
          </a:p>
        </p:txBody>
      </p:sp>
      <p:sp>
        <p:nvSpPr>
          <p:cNvPr id="238" name="And, we also have invisible watermark"/>
          <p:cNvSpPr txBox="1"/>
          <p:nvPr/>
        </p:nvSpPr>
        <p:spPr>
          <a:xfrm>
            <a:off x="4644008" y="5723964"/>
            <a:ext cx="3240360"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And, we also have invisible watermark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38"/>
                                        </p:tgtEl>
                                        <p:attrNameLst>
                                          <p:attrName>style.visibility</p:attrName>
                                        </p:attrNameLst>
                                      </p:cBhvr>
                                      <p:to>
                                        <p:strVal val="visible"/>
                                      </p:to>
                                    </p:set>
                                    <p:anim calcmode="lin" valueType="num">
                                      <p:cBhvr>
                                        <p:cTn id="7" dur="500" fill="hold"/>
                                        <p:tgtEl>
                                          <p:spTgt spid="238"/>
                                        </p:tgtEl>
                                        <p:attrNameLst>
                                          <p:attrName>ppt_x</p:attrName>
                                        </p:attrNameLst>
                                      </p:cBhvr>
                                      <p:tavLst>
                                        <p:tav tm="0">
                                          <p:val>
                                            <p:strVal val="#ppt_x"/>
                                          </p:val>
                                        </p:tav>
                                        <p:tav tm="100000">
                                          <p:val>
                                            <p:strVal val="#ppt_x"/>
                                          </p:val>
                                        </p:tav>
                                      </p:tavLst>
                                    </p:anim>
                                    <p:anim calcmode="lin" valueType="num">
                                      <p:cBhvr>
                                        <p:cTn id="8" dur="500" fill="hold"/>
                                        <p:tgtEl>
                                          <p:spTgt spid="2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Image enhancement and restoration"/>
          <p:cNvSpPr txBox="1">
            <a:spLocks noGrp="1"/>
          </p:cNvSpPr>
          <p:nvPr>
            <p:ph type="title"/>
          </p:nvPr>
        </p:nvSpPr>
        <p:spPr>
          <a:prstGeom prst="rect">
            <a:avLst/>
          </a:prstGeom>
        </p:spPr>
        <p:txBody>
          <a:bodyPr/>
          <a:lstStyle>
            <a:lvl1pPr>
              <a:defRPr sz="3600"/>
            </a:lvl1pPr>
          </a:lstStyle>
          <a:p>
            <a:r>
              <a:t>Image enhancement and restoration</a:t>
            </a:r>
          </a:p>
        </p:txBody>
      </p:sp>
      <p:sp>
        <p:nvSpPr>
          <p:cNvPr id="241" name="Image restoration: Inpainting"/>
          <p:cNvSpPr txBox="1">
            <a:spLocks noGrp="1"/>
          </p:cNvSpPr>
          <p:nvPr>
            <p:ph type="body" idx="1"/>
          </p:nvPr>
        </p:nvSpPr>
        <p:spPr>
          <a:prstGeom prst="rect">
            <a:avLst/>
          </a:prstGeom>
        </p:spPr>
        <p:txBody>
          <a:bodyPr/>
          <a:lstStyle/>
          <a:p>
            <a:r>
              <a:t>Image restoration: Inpainting</a:t>
            </a:r>
          </a:p>
        </p:txBody>
      </p:sp>
      <p:grpSp>
        <p:nvGrpSpPr>
          <p:cNvPr id="244" name="成组"/>
          <p:cNvGrpSpPr/>
          <p:nvPr/>
        </p:nvGrpSpPr>
        <p:grpSpPr>
          <a:xfrm>
            <a:off x="529030" y="3384575"/>
            <a:ext cx="3209533" cy="2852738"/>
            <a:chOff x="0" y="0"/>
            <a:chExt cx="3209532" cy="2852736"/>
          </a:xfrm>
        </p:grpSpPr>
        <p:sp>
          <p:nvSpPr>
            <p:cNvPr id="242" name="矩形"/>
            <p:cNvSpPr/>
            <p:nvPr/>
          </p:nvSpPr>
          <p:spPr>
            <a:xfrm>
              <a:off x="0" y="0"/>
              <a:ext cx="3209533" cy="2852737"/>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pic>
          <p:nvPicPr>
            <p:cNvPr id="243" name="image26.png" descr="image26.png"/>
            <p:cNvPicPr>
              <a:picLocks noChangeAspect="1"/>
            </p:cNvPicPr>
            <p:nvPr/>
          </p:nvPicPr>
          <p:blipFill>
            <a:blip r:embed="rId2"/>
            <a:stretch>
              <a:fillRect/>
            </a:stretch>
          </p:blipFill>
          <p:spPr>
            <a:xfrm>
              <a:off x="0" y="0"/>
              <a:ext cx="3209533" cy="2852737"/>
            </a:xfrm>
            <a:prstGeom prst="rect">
              <a:avLst/>
            </a:prstGeom>
            <a:ln w="57150" cap="flat">
              <a:solidFill>
                <a:srgbClr val="000066"/>
              </a:solidFill>
              <a:prstDash val="solid"/>
              <a:miter lim="800000"/>
            </a:ln>
            <a:effectLst/>
          </p:spPr>
        </p:pic>
      </p:grpSp>
      <p:grpSp>
        <p:nvGrpSpPr>
          <p:cNvPr id="247" name="成组"/>
          <p:cNvGrpSpPr/>
          <p:nvPr/>
        </p:nvGrpSpPr>
        <p:grpSpPr>
          <a:xfrm>
            <a:off x="4140200" y="3384574"/>
            <a:ext cx="3312120" cy="2872014"/>
            <a:chOff x="0" y="0"/>
            <a:chExt cx="3312119" cy="2872013"/>
          </a:xfrm>
        </p:grpSpPr>
        <p:sp>
          <p:nvSpPr>
            <p:cNvPr id="245" name="矩形"/>
            <p:cNvSpPr/>
            <p:nvPr/>
          </p:nvSpPr>
          <p:spPr>
            <a:xfrm>
              <a:off x="0" y="0"/>
              <a:ext cx="3312120" cy="2872014"/>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pic>
          <p:nvPicPr>
            <p:cNvPr id="246" name="image27.png" descr="image27.png"/>
            <p:cNvPicPr>
              <a:picLocks noChangeAspect="1"/>
            </p:cNvPicPr>
            <p:nvPr/>
          </p:nvPicPr>
          <p:blipFill>
            <a:blip r:embed="rId3"/>
            <a:stretch>
              <a:fillRect/>
            </a:stretch>
          </p:blipFill>
          <p:spPr>
            <a:xfrm>
              <a:off x="0" y="0"/>
              <a:ext cx="3312120" cy="2872014"/>
            </a:xfrm>
            <a:prstGeom prst="rect">
              <a:avLst/>
            </a:prstGeom>
            <a:ln w="57150" cap="flat">
              <a:solidFill>
                <a:srgbClr val="000066"/>
              </a:solidFill>
              <a:prstDash val="solid"/>
              <a:miter lim="8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47"/>
                                        </p:tgtEl>
                                        <p:attrNameLst>
                                          <p:attrName>style.visibility</p:attrName>
                                        </p:attrNameLst>
                                      </p:cBhvr>
                                      <p:to>
                                        <p:strVal val="visible"/>
                                      </p:to>
                                    </p:set>
                                    <p:anim calcmode="lin" valueType="num">
                                      <p:cBhvr>
                                        <p:cTn id="7" dur="1000" fill="hold"/>
                                        <p:tgtEl>
                                          <p:spTgt spid="247"/>
                                        </p:tgtEl>
                                        <p:attrNameLst>
                                          <p:attrName>ppt_x</p:attrName>
                                        </p:attrNameLst>
                                      </p:cBhvr>
                                      <p:tavLst>
                                        <p:tav tm="0">
                                          <p:val>
                                            <p:strVal val="#ppt_x"/>
                                          </p:val>
                                        </p:tav>
                                        <p:tav tm="100000">
                                          <p:val>
                                            <p:strVal val="#ppt_x"/>
                                          </p:val>
                                        </p:tav>
                                      </p:tavLst>
                                    </p:anim>
                                    <p:anim calcmode="lin" valueType="num">
                                      <p:cBhvr>
                                        <p:cTn id="8" dur="1000" fill="hold"/>
                                        <p:tgtEl>
                                          <p:spTgt spid="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Image enhancement and restoration-cont."/>
          <p:cNvSpPr txBox="1">
            <a:spLocks noGrp="1"/>
          </p:cNvSpPr>
          <p:nvPr>
            <p:ph type="title"/>
          </p:nvPr>
        </p:nvSpPr>
        <p:spPr>
          <a:prstGeom prst="rect">
            <a:avLst/>
          </a:prstGeom>
        </p:spPr>
        <p:txBody>
          <a:bodyPr/>
          <a:lstStyle/>
          <a:p>
            <a:pPr>
              <a:defRPr sz="3600"/>
            </a:pPr>
            <a:r>
              <a:t>Image enhancement and restoration-</a:t>
            </a:r>
            <a:r>
              <a:rPr i="1"/>
              <a:t>cont.</a:t>
            </a:r>
          </a:p>
        </p:txBody>
      </p:sp>
      <p:sp>
        <p:nvSpPr>
          <p:cNvPr id="250" name="Improving visual effect…"/>
          <p:cNvSpPr txBox="1">
            <a:spLocks noGrp="1"/>
          </p:cNvSpPr>
          <p:nvPr>
            <p:ph type="body" idx="1"/>
          </p:nvPr>
        </p:nvSpPr>
        <p:spPr>
          <a:prstGeom prst="rect">
            <a:avLst/>
          </a:prstGeom>
        </p:spPr>
        <p:txBody>
          <a:bodyPr/>
          <a:lstStyle>
            <a:lvl2pPr marL="731519" indent="-274319">
              <a:spcBef>
                <a:spcPts val="600"/>
              </a:spcBef>
              <a:buClr>
                <a:schemeClr val="accent2"/>
              </a:buClr>
              <a:defRPr sz="2800"/>
            </a:lvl2pPr>
          </a:lstStyle>
          <a:p>
            <a:r>
              <a:t>Improving visual effect</a:t>
            </a:r>
          </a:p>
          <a:p>
            <a:pPr lvl="1"/>
            <a:r>
              <a:t>dehazing</a:t>
            </a:r>
          </a:p>
        </p:txBody>
      </p:sp>
      <p:pic>
        <p:nvPicPr>
          <p:cNvPr id="251" name="image28.jpeg" descr="image28.jpeg"/>
          <p:cNvPicPr>
            <a:picLocks noChangeAspect="1"/>
          </p:cNvPicPr>
          <p:nvPr/>
        </p:nvPicPr>
        <p:blipFill>
          <a:blip r:embed="rId2"/>
          <a:stretch>
            <a:fillRect/>
          </a:stretch>
        </p:blipFill>
        <p:spPr>
          <a:xfrm>
            <a:off x="214313" y="2924943"/>
            <a:ext cx="8358187" cy="2733676"/>
          </a:xfrm>
          <a:prstGeom prst="rect">
            <a:avLst/>
          </a:prstGeom>
          <a:ln w="12700">
            <a:miter lim="400000"/>
          </a:ln>
        </p:spPr>
      </p:pic>
      <p:sp>
        <p:nvSpPr>
          <p:cNvPr id="252" name="CVPR 2009 Best Student Paper…"/>
          <p:cNvSpPr txBox="1"/>
          <p:nvPr/>
        </p:nvSpPr>
        <p:spPr>
          <a:xfrm>
            <a:off x="928687" y="6106293"/>
            <a:ext cx="7072312" cy="617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latin typeface="Arial"/>
                <a:ea typeface="Arial"/>
                <a:cs typeface="Arial"/>
                <a:sym typeface="Arial"/>
              </a:defRPr>
            </a:pPr>
            <a:r>
              <a:t>CVPR 2009 Best Student Paper</a:t>
            </a:r>
          </a:p>
          <a:p>
            <a:pPr>
              <a:defRPr b="1">
                <a:latin typeface="Arial"/>
                <a:ea typeface="Arial"/>
                <a:cs typeface="Arial"/>
                <a:sym typeface="Arial"/>
              </a:defRPr>
            </a:pPr>
            <a:r>
              <a:t>Single Image Haze Removal Using Dark Channel Prior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Image enhancement and restoration-cont."/>
          <p:cNvSpPr txBox="1">
            <a:spLocks noGrp="1"/>
          </p:cNvSpPr>
          <p:nvPr>
            <p:ph type="title"/>
          </p:nvPr>
        </p:nvSpPr>
        <p:spPr>
          <a:prstGeom prst="rect">
            <a:avLst/>
          </a:prstGeom>
        </p:spPr>
        <p:txBody>
          <a:bodyPr/>
          <a:lstStyle/>
          <a:p>
            <a:pPr>
              <a:defRPr sz="3600"/>
            </a:pPr>
            <a:r>
              <a:t>Image enhancement and restoration-</a:t>
            </a:r>
            <a:r>
              <a:rPr i="1"/>
              <a:t>cont.</a:t>
            </a:r>
          </a:p>
        </p:txBody>
      </p:sp>
      <p:sp>
        <p:nvSpPr>
          <p:cNvPr id="255" name="Improving visual effect…"/>
          <p:cNvSpPr txBox="1">
            <a:spLocks noGrp="1"/>
          </p:cNvSpPr>
          <p:nvPr>
            <p:ph type="body" idx="1"/>
          </p:nvPr>
        </p:nvSpPr>
        <p:spPr>
          <a:prstGeom prst="rect">
            <a:avLst/>
          </a:prstGeom>
        </p:spPr>
        <p:txBody>
          <a:bodyPr/>
          <a:lstStyle>
            <a:lvl2pPr marL="731519" indent="-274319">
              <a:spcBef>
                <a:spcPts val="600"/>
              </a:spcBef>
              <a:buClr>
                <a:schemeClr val="accent2"/>
              </a:buClr>
              <a:defRPr sz="2800"/>
            </a:lvl2pPr>
          </a:lstStyle>
          <a:p>
            <a:r>
              <a:t>Improving visual effect</a:t>
            </a:r>
          </a:p>
          <a:p>
            <a:pPr lvl="1"/>
            <a:r>
              <a:t>retinex</a:t>
            </a:r>
          </a:p>
        </p:txBody>
      </p:sp>
      <p:pic>
        <p:nvPicPr>
          <p:cNvPr id="256" name="final3-original" descr="final3-original"/>
          <p:cNvPicPr>
            <a:picLocks noChangeAspect="1"/>
          </p:cNvPicPr>
          <p:nvPr/>
        </p:nvPicPr>
        <p:blipFill>
          <a:blip r:embed="rId2"/>
          <a:stretch>
            <a:fillRect/>
          </a:stretch>
        </p:blipFill>
        <p:spPr>
          <a:xfrm>
            <a:off x="35496" y="3029592"/>
            <a:ext cx="3240360" cy="3548555"/>
          </a:xfrm>
          <a:prstGeom prst="rect">
            <a:avLst/>
          </a:prstGeom>
          <a:ln w="12700">
            <a:miter lim="400000"/>
          </a:ln>
        </p:spPr>
      </p:pic>
      <p:pic>
        <p:nvPicPr>
          <p:cNvPr id="257" name="final3-msr" descr="final3-msr"/>
          <p:cNvPicPr>
            <a:picLocks noChangeAspect="1"/>
          </p:cNvPicPr>
          <p:nvPr/>
        </p:nvPicPr>
        <p:blipFill>
          <a:blip r:embed="rId3"/>
          <a:stretch>
            <a:fillRect/>
          </a:stretch>
        </p:blipFill>
        <p:spPr>
          <a:xfrm>
            <a:off x="2943522" y="2974894"/>
            <a:ext cx="3212654" cy="3622459"/>
          </a:xfrm>
          <a:prstGeom prst="rect">
            <a:avLst/>
          </a:prstGeom>
          <a:ln w="12700">
            <a:miter lim="400000"/>
          </a:ln>
        </p:spPr>
      </p:pic>
      <p:pic>
        <p:nvPicPr>
          <p:cNvPr id="258" name="final3-msrcr-gain" descr="final3-msrcr-gain"/>
          <p:cNvPicPr>
            <a:picLocks noChangeAspect="1"/>
          </p:cNvPicPr>
          <p:nvPr/>
        </p:nvPicPr>
        <p:blipFill>
          <a:blip r:embed="rId4"/>
          <a:stretch>
            <a:fillRect/>
          </a:stretch>
        </p:blipFill>
        <p:spPr>
          <a:xfrm>
            <a:off x="5887046" y="3029592"/>
            <a:ext cx="3256954" cy="3567760"/>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Image enhancement and restoration-cont."/>
          <p:cNvSpPr txBox="1">
            <a:spLocks noGrp="1"/>
          </p:cNvSpPr>
          <p:nvPr>
            <p:ph type="title"/>
          </p:nvPr>
        </p:nvSpPr>
        <p:spPr>
          <a:prstGeom prst="rect">
            <a:avLst/>
          </a:prstGeom>
        </p:spPr>
        <p:txBody>
          <a:bodyPr/>
          <a:lstStyle/>
          <a:p>
            <a:pPr>
              <a:defRPr sz="3600"/>
            </a:pPr>
            <a:r>
              <a:t>Image enhancement and restoration-</a:t>
            </a:r>
            <a:r>
              <a:rPr i="1"/>
              <a:t>cont.</a:t>
            </a:r>
          </a:p>
        </p:txBody>
      </p:sp>
      <p:sp>
        <p:nvSpPr>
          <p:cNvPr id="261" name="Improving visual effect…"/>
          <p:cNvSpPr txBox="1">
            <a:spLocks noGrp="1"/>
          </p:cNvSpPr>
          <p:nvPr>
            <p:ph type="body" idx="1"/>
          </p:nvPr>
        </p:nvSpPr>
        <p:spPr>
          <a:prstGeom prst="rect">
            <a:avLst/>
          </a:prstGeom>
        </p:spPr>
        <p:txBody>
          <a:bodyPr/>
          <a:lstStyle>
            <a:lvl2pPr marL="731519" indent="-274319">
              <a:spcBef>
                <a:spcPts val="600"/>
              </a:spcBef>
              <a:buClr>
                <a:schemeClr val="accent2"/>
              </a:buClr>
              <a:defRPr sz="2800"/>
            </a:lvl2pPr>
          </a:lstStyle>
          <a:p>
            <a:r>
              <a:t>Improving visual effect</a:t>
            </a:r>
          </a:p>
          <a:p>
            <a:pPr lvl="1"/>
            <a:r>
              <a:t>deblur</a:t>
            </a:r>
          </a:p>
        </p:txBody>
      </p:sp>
      <p:pic>
        <p:nvPicPr>
          <p:cNvPr id="262" name="mukta1_blurry" descr="mukta1_blurry"/>
          <p:cNvPicPr>
            <a:picLocks noChangeAspect="1"/>
          </p:cNvPicPr>
          <p:nvPr/>
        </p:nvPicPr>
        <p:blipFill>
          <a:blip r:embed="rId2"/>
          <a:srcRect t="8000" b="22426"/>
          <a:stretch>
            <a:fillRect/>
          </a:stretch>
        </p:blipFill>
        <p:spPr>
          <a:xfrm>
            <a:off x="755650" y="3429000"/>
            <a:ext cx="2244725" cy="2524125"/>
          </a:xfrm>
          <a:prstGeom prst="rect">
            <a:avLst/>
          </a:prstGeom>
          <a:ln w="12700">
            <a:miter lim="400000"/>
          </a:ln>
        </p:spPr>
      </p:pic>
      <p:pic>
        <p:nvPicPr>
          <p:cNvPr id="263" name="image33.png" descr="image33.png"/>
          <p:cNvPicPr>
            <a:picLocks noChangeAspect="1"/>
          </p:cNvPicPr>
          <p:nvPr/>
        </p:nvPicPr>
        <p:blipFill>
          <a:blip r:embed="rId3"/>
          <a:srcRect t="7452" b="21518"/>
          <a:stretch>
            <a:fillRect/>
          </a:stretch>
        </p:blipFill>
        <p:spPr>
          <a:xfrm>
            <a:off x="5003800" y="3428999"/>
            <a:ext cx="2370139" cy="2523602"/>
          </a:xfrm>
          <a:prstGeom prst="rect">
            <a:avLst/>
          </a:prstGeom>
          <a:ln w="12700">
            <a:miter lim="400000"/>
          </a:ln>
        </p:spPr>
      </p:pic>
      <p:sp>
        <p:nvSpPr>
          <p:cNvPr id="264" name="Original"/>
          <p:cNvSpPr txBox="1"/>
          <p:nvPr/>
        </p:nvSpPr>
        <p:spPr>
          <a:xfrm>
            <a:off x="1357312" y="2996951"/>
            <a:ext cx="1495426"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000">
                <a:latin typeface="Book Antiqua"/>
                <a:ea typeface="Book Antiqua"/>
                <a:cs typeface="Book Antiqua"/>
                <a:sym typeface="Book Antiqua"/>
              </a:defRPr>
            </a:lvl1pPr>
          </a:lstStyle>
          <a:p>
            <a:r>
              <a:t>Original</a:t>
            </a:r>
          </a:p>
        </p:txBody>
      </p:sp>
      <p:sp>
        <p:nvSpPr>
          <p:cNvPr id="265" name="Output"/>
          <p:cNvSpPr txBox="1"/>
          <p:nvPr/>
        </p:nvSpPr>
        <p:spPr>
          <a:xfrm>
            <a:off x="5715000" y="2996951"/>
            <a:ext cx="928524"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atin typeface="Book Antiqua"/>
                <a:ea typeface="Book Antiqua"/>
                <a:cs typeface="Book Antiqua"/>
                <a:sym typeface="Book Antiqua"/>
              </a:defRPr>
            </a:lvl1pPr>
          </a:lstStyle>
          <a:p>
            <a:r>
              <a:t>Output</a:t>
            </a:r>
          </a:p>
        </p:txBody>
      </p:sp>
      <p:sp>
        <p:nvSpPr>
          <p:cNvPr id="266" name="Anat Levin, 2009, TR35…"/>
          <p:cNvSpPr txBox="1"/>
          <p:nvPr/>
        </p:nvSpPr>
        <p:spPr>
          <a:xfrm>
            <a:off x="1691680" y="6095036"/>
            <a:ext cx="7378602" cy="659766"/>
          </a:xfrm>
          <a:prstGeom prst="rect">
            <a:avLst/>
          </a:prstGeom>
          <a:ln>
            <a:solidFill>
              <a:srgbClr val="FF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Anat Levin, 2009, TR35</a:t>
            </a:r>
          </a:p>
          <a:p>
            <a:pPr>
              <a:defRPr>
                <a:solidFill>
                  <a:srgbClr val="0070C0"/>
                </a:solidFill>
              </a:defRPr>
            </a:pPr>
            <a:r>
              <a:t>http://www.technologyreview.com/tr35/profile.aspx?trid=810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63"/>
                                        </p:tgtEl>
                                        <p:attrNameLst>
                                          <p:attrName>style.visibility</p:attrName>
                                        </p:attrNameLst>
                                      </p:cBhvr>
                                      <p:to>
                                        <p:strVal val="visible"/>
                                      </p:to>
                                    </p:set>
                                    <p:anim calcmode="lin" valueType="num">
                                      <p:cBhvr>
                                        <p:cTn id="7" dur="1000" fill="hold"/>
                                        <p:tgtEl>
                                          <p:spTgt spid="263"/>
                                        </p:tgtEl>
                                        <p:attrNameLst>
                                          <p:attrName>ppt_x</p:attrName>
                                        </p:attrNameLst>
                                      </p:cBhvr>
                                      <p:tavLst>
                                        <p:tav tm="0">
                                          <p:val>
                                            <p:strVal val="#ppt_x"/>
                                          </p:val>
                                        </p:tav>
                                        <p:tav tm="100000">
                                          <p:val>
                                            <p:strVal val="#ppt_x"/>
                                          </p:val>
                                        </p:tav>
                                      </p:tavLst>
                                    </p:anim>
                                    <p:anim calcmode="lin" valueType="num">
                                      <p:cBhvr>
                                        <p:cTn id="8" dur="1000" fill="hold"/>
                                        <p:tgtEl>
                                          <p:spTgt spid="26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2" nodeType="afterEffect">
                                  <p:stCondLst>
                                    <p:cond delay="0"/>
                                  </p:stCondLst>
                                  <p:iterate>
                                    <p:tmAbs val="0"/>
                                  </p:iterate>
                                  <p:childTnLst>
                                    <p:set>
                                      <p:cBhvr>
                                        <p:cTn id="11" fill="hold"/>
                                        <p:tgtEl>
                                          <p:spTgt spid="265"/>
                                        </p:tgtEl>
                                        <p:attrNameLst>
                                          <p:attrName>style.visibility</p:attrName>
                                        </p:attrNameLst>
                                      </p:cBhvr>
                                      <p:to>
                                        <p:strVal val="visible"/>
                                      </p:to>
                                    </p:set>
                                    <p:anim calcmode="lin" valueType="num">
                                      <p:cBhvr>
                                        <p:cTn id="12" dur="1000" fill="hold"/>
                                        <p:tgtEl>
                                          <p:spTgt spid="265"/>
                                        </p:tgtEl>
                                        <p:attrNameLst>
                                          <p:attrName>ppt_x</p:attrName>
                                        </p:attrNameLst>
                                      </p:cBhvr>
                                      <p:tavLst>
                                        <p:tav tm="0">
                                          <p:val>
                                            <p:strVal val="#ppt_x"/>
                                          </p:val>
                                        </p:tav>
                                        <p:tav tm="100000">
                                          <p:val>
                                            <p:strVal val="#ppt_x"/>
                                          </p:val>
                                        </p:tav>
                                      </p:tavLst>
                                    </p:anim>
                                    <p:anim calcmode="lin" valueType="num">
                                      <p:cBhvr>
                                        <p:cTn id="13" dur="1000" fill="hold"/>
                                        <p:tgtEl>
                                          <p:spTgt spid="2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1" animBg="1" advAuto="0"/>
      <p:bldP spid="265"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Image enhancement and restoration-cont."/>
          <p:cNvSpPr txBox="1">
            <a:spLocks noGrp="1"/>
          </p:cNvSpPr>
          <p:nvPr>
            <p:ph type="title"/>
          </p:nvPr>
        </p:nvSpPr>
        <p:spPr>
          <a:prstGeom prst="rect">
            <a:avLst/>
          </a:prstGeom>
        </p:spPr>
        <p:txBody>
          <a:bodyPr/>
          <a:lstStyle/>
          <a:p>
            <a:pPr>
              <a:defRPr sz="3600"/>
            </a:pPr>
            <a:r>
              <a:t>Image enhancement and restoration-</a:t>
            </a:r>
            <a:r>
              <a:rPr i="1"/>
              <a:t>cont.</a:t>
            </a:r>
          </a:p>
        </p:txBody>
      </p:sp>
      <p:sp>
        <p:nvSpPr>
          <p:cNvPr id="269" name="Improving visual effect…"/>
          <p:cNvSpPr txBox="1">
            <a:spLocks noGrp="1"/>
          </p:cNvSpPr>
          <p:nvPr>
            <p:ph type="body" idx="1"/>
          </p:nvPr>
        </p:nvSpPr>
        <p:spPr>
          <a:prstGeom prst="rect">
            <a:avLst/>
          </a:prstGeom>
        </p:spPr>
        <p:txBody>
          <a:bodyPr/>
          <a:lstStyle>
            <a:lvl2pPr marL="731519" indent="-274319">
              <a:spcBef>
                <a:spcPts val="600"/>
              </a:spcBef>
              <a:buClr>
                <a:schemeClr val="accent2"/>
              </a:buClr>
              <a:defRPr sz="2800"/>
            </a:lvl2pPr>
          </a:lstStyle>
          <a:p>
            <a:r>
              <a:t>Improving visual effect</a:t>
            </a:r>
          </a:p>
          <a:p>
            <a:pPr lvl="1"/>
            <a:r>
              <a:t>super-resolution</a:t>
            </a:r>
          </a:p>
        </p:txBody>
      </p:sp>
      <p:pic>
        <p:nvPicPr>
          <p:cNvPr id="270" name="face_red37_down" descr="face_red37_down"/>
          <p:cNvPicPr>
            <a:picLocks noChangeAspect="1"/>
          </p:cNvPicPr>
          <p:nvPr/>
        </p:nvPicPr>
        <p:blipFill>
          <a:blip r:embed="rId2"/>
          <a:stretch>
            <a:fillRect/>
          </a:stretch>
        </p:blipFill>
        <p:spPr>
          <a:xfrm>
            <a:off x="2771799" y="3121785"/>
            <a:ext cx="1128714" cy="1458914"/>
          </a:xfrm>
          <a:prstGeom prst="rect">
            <a:avLst/>
          </a:prstGeom>
          <a:ln w="12700">
            <a:miter lim="400000"/>
          </a:ln>
        </p:spPr>
      </p:pic>
      <p:pic>
        <p:nvPicPr>
          <p:cNvPr id="271" name="halface37" descr="halface37"/>
          <p:cNvPicPr>
            <a:picLocks noChangeAspect="1"/>
          </p:cNvPicPr>
          <p:nvPr/>
        </p:nvPicPr>
        <p:blipFill>
          <a:blip r:embed="rId3"/>
          <a:stretch>
            <a:fillRect/>
          </a:stretch>
        </p:blipFill>
        <p:spPr>
          <a:xfrm>
            <a:off x="5652120" y="3121784"/>
            <a:ext cx="1154114" cy="1458914"/>
          </a:xfrm>
          <a:prstGeom prst="rect">
            <a:avLst/>
          </a:prstGeom>
          <a:ln w="12700">
            <a:miter lim="400000"/>
          </a:ln>
        </p:spPr>
      </p:pic>
      <p:sp>
        <p:nvSpPr>
          <p:cNvPr id="272" name="Input"/>
          <p:cNvSpPr txBox="1"/>
          <p:nvPr/>
        </p:nvSpPr>
        <p:spPr>
          <a:xfrm>
            <a:off x="2267743" y="5085184"/>
            <a:ext cx="2088233"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Input</a:t>
            </a:r>
          </a:p>
        </p:txBody>
      </p:sp>
      <p:sp>
        <p:nvSpPr>
          <p:cNvPr id="273" name="Output"/>
          <p:cNvSpPr txBox="1"/>
          <p:nvPr/>
        </p:nvSpPr>
        <p:spPr>
          <a:xfrm>
            <a:off x="5292080" y="5085184"/>
            <a:ext cx="2088233"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Output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71"/>
                                        </p:tgtEl>
                                        <p:attrNameLst>
                                          <p:attrName>style.visibility</p:attrName>
                                        </p:attrNameLst>
                                      </p:cBhvr>
                                      <p:to>
                                        <p:strVal val="visible"/>
                                      </p:to>
                                    </p:set>
                                    <p:anim calcmode="lin" valueType="num">
                                      <p:cBhvr>
                                        <p:cTn id="7" dur="1000" fill="hold"/>
                                        <p:tgtEl>
                                          <p:spTgt spid="271"/>
                                        </p:tgtEl>
                                        <p:attrNameLst>
                                          <p:attrName>ppt_x</p:attrName>
                                        </p:attrNameLst>
                                      </p:cBhvr>
                                      <p:tavLst>
                                        <p:tav tm="0">
                                          <p:val>
                                            <p:strVal val="#ppt_x"/>
                                          </p:val>
                                        </p:tav>
                                        <p:tav tm="100000">
                                          <p:val>
                                            <p:strVal val="#ppt_x"/>
                                          </p:val>
                                        </p:tav>
                                      </p:tavLst>
                                    </p:anim>
                                    <p:anim calcmode="lin" valueType="num">
                                      <p:cBhvr>
                                        <p:cTn id="8" dur="1000" fill="hold"/>
                                        <p:tgtEl>
                                          <p:spTgt spid="271"/>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2" nodeType="afterEffect">
                                  <p:stCondLst>
                                    <p:cond delay="0"/>
                                  </p:stCondLst>
                                  <p:iterate>
                                    <p:tmAbs val="0"/>
                                  </p:iterate>
                                  <p:childTnLst>
                                    <p:set>
                                      <p:cBhvr>
                                        <p:cTn id="11" fill="hold"/>
                                        <p:tgtEl>
                                          <p:spTgt spid="273"/>
                                        </p:tgtEl>
                                        <p:attrNameLst>
                                          <p:attrName>style.visibility</p:attrName>
                                        </p:attrNameLst>
                                      </p:cBhvr>
                                      <p:to>
                                        <p:strVal val="visible"/>
                                      </p:to>
                                    </p:set>
                                    <p:anim calcmode="lin" valueType="num">
                                      <p:cBhvr>
                                        <p:cTn id="12" dur="1000" fill="hold"/>
                                        <p:tgtEl>
                                          <p:spTgt spid="273"/>
                                        </p:tgtEl>
                                        <p:attrNameLst>
                                          <p:attrName>ppt_x</p:attrName>
                                        </p:attrNameLst>
                                      </p:cBhvr>
                                      <p:tavLst>
                                        <p:tav tm="0">
                                          <p:val>
                                            <p:strVal val="#ppt_x"/>
                                          </p:val>
                                        </p:tav>
                                        <p:tav tm="100000">
                                          <p:val>
                                            <p:strVal val="#ppt_x"/>
                                          </p:val>
                                        </p:tav>
                                      </p:tavLst>
                                    </p:anim>
                                    <p:anim calcmode="lin" valueType="num">
                                      <p:cBhvr>
                                        <p:cTn id="13" dur="1000" fill="hold"/>
                                        <p:tgtEl>
                                          <p:spTgt spid="2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1" animBg="1" advAuto="0"/>
      <p:bldP spid="273" grpId="2"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Digital Image Processing, Second Edition，Rafael C. Gonzalez, Richard E. Woods, Prentice Hall, 2002.…"/>
          <p:cNvSpPr txBox="1">
            <a:spLocks noGrp="1"/>
          </p:cNvSpPr>
          <p:nvPr>
            <p:ph type="body" idx="1"/>
          </p:nvPr>
        </p:nvSpPr>
        <p:spPr>
          <a:xfrm>
            <a:off x="428595" y="1600187"/>
            <a:ext cx="8229601" cy="4625611"/>
          </a:xfrm>
          <a:prstGeom prst="rect">
            <a:avLst/>
          </a:prstGeom>
        </p:spPr>
        <p:txBody>
          <a:bodyPr/>
          <a:lstStyle/>
          <a:p>
            <a:pPr marL="320040" indent="-201168">
              <a:lnSpc>
                <a:spcPct val="80000"/>
              </a:lnSpc>
              <a:buSzTx/>
              <a:buFont typeface="Wingdings 2"/>
              <a:buNone/>
              <a:defRPr sz="2000"/>
            </a:pPr>
            <a:endParaRPr/>
          </a:p>
          <a:p>
            <a:pPr>
              <a:lnSpc>
                <a:spcPct val="80000"/>
              </a:lnSpc>
              <a:defRPr sz="2000"/>
            </a:pPr>
            <a:r>
              <a:t>Digital Image Processing, Second Edition</a:t>
            </a:r>
            <a:r>
              <a:rPr>
                <a:latin typeface="楷体_GB2312"/>
                <a:ea typeface="楷体_GB2312"/>
                <a:cs typeface="楷体_GB2312"/>
                <a:sym typeface="楷体_GB2312"/>
              </a:rPr>
              <a:t>，</a:t>
            </a:r>
            <a:r>
              <a:t>Rafael C. Gonzalez, Richard E. Woods, Prentice Hall, 2002.</a:t>
            </a:r>
          </a:p>
          <a:p>
            <a:pPr>
              <a:lnSpc>
                <a:spcPct val="80000"/>
              </a:lnSpc>
              <a:defRPr sz="2000"/>
            </a:pPr>
            <a:r>
              <a:t>Digital Image Processing, Kenneth R. Castleman, Prentice Hall, 1996.</a:t>
            </a:r>
          </a:p>
        </p:txBody>
      </p:sp>
      <p:sp>
        <p:nvSpPr>
          <p:cNvPr id="152" name="Selected textbook: theory"/>
          <p:cNvSpPr txBox="1"/>
          <p:nvPr/>
        </p:nvSpPr>
        <p:spPr>
          <a:xfrm>
            <a:off x="457200" y="556588"/>
            <a:ext cx="8229600"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3600" b="1">
                <a:solidFill>
                  <a:srgbClr val="FFC000"/>
                </a:solidFill>
                <a:latin typeface="+mj-lt"/>
                <a:ea typeface="+mj-ea"/>
                <a:cs typeface="+mj-cs"/>
                <a:sym typeface="Helvetica"/>
              </a:defRPr>
            </a:lvl1pPr>
          </a:lstStyle>
          <a:p>
            <a:r>
              <a:t>Selected textbook: theory</a:t>
            </a:r>
          </a:p>
        </p:txBody>
      </p:sp>
      <p:pic>
        <p:nvPicPr>
          <p:cNvPr id="153" name="数字图像处理(英文影印版) - 书 皮.png" descr="数字图像处理(英文影印版) - 书 皮.png"/>
          <p:cNvPicPr>
            <a:picLocks noChangeAspect="1"/>
          </p:cNvPicPr>
          <p:nvPr/>
        </p:nvPicPr>
        <p:blipFill>
          <a:blip r:embed="rId2"/>
          <a:stretch>
            <a:fillRect/>
          </a:stretch>
        </p:blipFill>
        <p:spPr>
          <a:xfrm>
            <a:off x="5429250" y="3000375"/>
            <a:ext cx="2714625" cy="3511550"/>
          </a:xfrm>
          <a:prstGeom prst="rect">
            <a:avLst/>
          </a:prstGeom>
          <a:ln w="12700">
            <a:miter lim="400000"/>
          </a:ln>
        </p:spPr>
      </p:pic>
      <p:pic>
        <p:nvPicPr>
          <p:cNvPr id="154" name="数字图像处理(第二版英文版)_Page_001.png" descr="数字图像处理(第二版英文版)_Page_001.png"/>
          <p:cNvPicPr>
            <a:picLocks noChangeAspect="1"/>
          </p:cNvPicPr>
          <p:nvPr/>
        </p:nvPicPr>
        <p:blipFill>
          <a:blip r:embed="rId3"/>
          <a:stretch>
            <a:fillRect/>
          </a:stretch>
        </p:blipFill>
        <p:spPr>
          <a:xfrm>
            <a:off x="1958975" y="3071813"/>
            <a:ext cx="2705100" cy="342900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Image enhancement and restoration-cont."/>
          <p:cNvSpPr txBox="1">
            <a:spLocks noGrp="1"/>
          </p:cNvSpPr>
          <p:nvPr>
            <p:ph type="title"/>
          </p:nvPr>
        </p:nvSpPr>
        <p:spPr>
          <a:prstGeom prst="rect">
            <a:avLst/>
          </a:prstGeom>
        </p:spPr>
        <p:txBody>
          <a:bodyPr/>
          <a:lstStyle/>
          <a:p>
            <a:pPr>
              <a:defRPr sz="3600"/>
            </a:pPr>
            <a:r>
              <a:t>Image enhancement and restoration-</a:t>
            </a:r>
            <a:r>
              <a:rPr i="1"/>
              <a:t>cont.</a:t>
            </a:r>
          </a:p>
        </p:txBody>
      </p:sp>
      <p:sp>
        <p:nvSpPr>
          <p:cNvPr id="276" name="Improving visual effect…"/>
          <p:cNvSpPr txBox="1">
            <a:spLocks noGrp="1"/>
          </p:cNvSpPr>
          <p:nvPr>
            <p:ph type="body" idx="1"/>
          </p:nvPr>
        </p:nvSpPr>
        <p:spPr>
          <a:prstGeom prst="rect">
            <a:avLst/>
          </a:prstGeom>
        </p:spPr>
        <p:txBody>
          <a:bodyPr/>
          <a:lstStyle>
            <a:lvl2pPr marL="731519" indent="-274319">
              <a:spcBef>
                <a:spcPts val="600"/>
              </a:spcBef>
              <a:buClr>
                <a:schemeClr val="accent2"/>
              </a:buClr>
              <a:defRPr sz="2800"/>
            </a:lvl2pPr>
          </a:lstStyle>
          <a:p>
            <a:r>
              <a:t>Improving visual effect</a:t>
            </a:r>
          </a:p>
          <a:p>
            <a:pPr lvl="1"/>
            <a:r>
              <a:t>de-noise</a:t>
            </a:r>
          </a:p>
        </p:txBody>
      </p:sp>
      <p:sp>
        <p:nvSpPr>
          <p:cNvPr id="277" name="Input"/>
          <p:cNvSpPr txBox="1"/>
          <p:nvPr/>
        </p:nvSpPr>
        <p:spPr>
          <a:xfrm>
            <a:off x="1619671" y="5949279"/>
            <a:ext cx="2088234"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Input</a:t>
            </a:r>
          </a:p>
        </p:txBody>
      </p:sp>
      <p:sp>
        <p:nvSpPr>
          <p:cNvPr id="278" name="Output"/>
          <p:cNvSpPr txBox="1"/>
          <p:nvPr/>
        </p:nvSpPr>
        <p:spPr>
          <a:xfrm>
            <a:off x="5292080" y="5949279"/>
            <a:ext cx="2088233"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Output</a:t>
            </a:r>
          </a:p>
        </p:txBody>
      </p:sp>
      <p:pic>
        <p:nvPicPr>
          <p:cNvPr id="279" name="image36.png" descr="image36.png"/>
          <p:cNvPicPr>
            <a:picLocks noChangeAspect="1"/>
          </p:cNvPicPr>
          <p:nvPr/>
        </p:nvPicPr>
        <p:blipFill>
          <a:blip r:embed="rId2"/>
          <a:stretch>
            <a:fillRect/>
          </a:stretch>
        </p:blipFill>
        <p:spPr>
          <a:xfrm>
            <a:off x="1187624" y="2905472"/>
            <a:ext cx="3133726" cy="2971801"/>
          </a:xfrm>
          <a:prstGeom prst="rect">
            <a:avLst/>
          </a:prstGeom>
          <a:ln w="12700">
            <a:miter lim="400000"/>
          </a:ln>
        </p:spPr>
      </p:pic>
      <p:pic>
        <p:nvPicPr>
          <p:cNvPr id="280" name="image37.png" descr="image37.png"/>
          <p:cNvPicPr>
            <a:picLocks noChangeAspect="1"/>
          </p:cNvPicPr>
          <p:nvPr/>
        </p:nvPicPr>
        <p:blipFill>
          <a:blip r:embed="rId3"/>
          <a:stretch>
            <a:fillRect/>
          </a:stretch>
        </p:blipFill>
        <p:spPr>
          <a:xfrm>
            <a:off x="4644008" y="2886422"/>
            <a:ext cx="3133726" cy="299085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80"/>
                                        </p:tgtEl>
                                        <p:attrNameLst>
                                          <p:attrName>style.visibility</p:attrName>
                                        </p:attrNameLst>
                                      </p:cBhvr>
                                      <p:to>
                                        <p:strVal val="visible"/>
                                      </p:to>
                                    </p:set>
                                    <p:anim calcmode="lin" valueType="num">
                                      <p:cBhvr>
                                        <p:cTn id="7" dur="1000" fill="hold"/>
                                        <p:tgtEl>
                                          <p:spTgt spid="280"/>
                                        </p:tgtEl>
                                        <p:attrNameLst>
                                          <p:attrName>ppt_x</p:attrName>
                                        </p:attrNameLst>
                                      </p:cBhvr>
                                      <p:tavLst>
                                        <p:tav tm="0">
                                          <p:val>
                                            <p:strVal val="#ppt_x"/>
                                          </p:val>
                                        </p:tav>
                                        <p:tav tm="100000">
                                          <p:val>
                                            <p:strVal val="#ppt_x"/>
                                          </p:val>
                                        </p:tav>
                                      </p:tavLst>
                                    </p:anim>
                                    <p:anim calcmode="lin" valueType="num">
                                      <p:cBhvr>
                                        <p:cTn id="8" dur="1000" fill="hold"/>
                                        <p:tgtEl>
                                          <p:spTgt spid="28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2" nodeType="afterEffect">
                                  <p:stCondLst>
                                    <p:cond delay="0"/>
                                  </p:stCondLst>
                                  <p:iterate>
                                    <p:tmAbs val="0"/>
                                  </p:iterate>
                                  <p:childTnLst>
                                    <p:set>
                                      <p:cBhvr>
                                        <p:cTn id="11" fill="hold"/>
                                        <p:tgtEl>
                                          <p:spTgt spid="278"/>
                                        </p:tgtEl>
                                        <p:attrNameLst>
                                          <p:attrName>style.visibility</p:attrName>
                                        </p:attrNameLst>
                                      </p:cBhvr>
                                      <p:to>
                                        <p:strVal val="visible"/>
                                      </p:to>
                                    </p:set>
                                    <p:anim calcmode="lin" valueType="num">
                                      <p:cBhvr>
                                        <p:cTn id="12" dur="1000" fill="hold"/>
                                        <p:tgtEl>
                                          <p:spTgt spid="278"/>
                                        </p:tgtEl>
                                        <p:attrNameLst>
                                          <p:attrName>ppt_x</p:attrName>
                                        </p:attrNameLst>
                                      </p:cBhvr>
                                      <p:tavLst>
                                        <p:tav tm="0">
                                          <p:val>
                                            <p:strVal val="#ppt_x"/>
                                          </p:val>
                                        </p:tav>
                                        <p:tav tm="100000">
                                          <p:val>
                                            <p:strVal val="#ppt_x"/>
                                          </p:val>
                                        </p:tav>
                                      </p:tavLst>
                                    </p:anim>
                                    <p:anim calcmode="lin" valueType="num">
                                      <p:cBhvr>
                                        <p:cTn id="13" dur="1000" fill="hold"/>
                                        <p:tgtEl>
                                          <p:spTgt spid="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2" animBg="1" advAuto="0"/>
      <p:bldP spid="280"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Image enhancment and restoration"/>
          <p:cNvSpPr txBox="1">
            <a:spLocks noGrp="1"/>
          </p:cNvSpPr>
          <p:nvPr>
            <p:ph type="title"/>
          </p:nvPr>
        </p:nvSpPr>
        <p:spPr>
          <a:prstGeom prst="rect">
            <a:avLst/>
          </a:prstGeom>
        </p:spPr>
        <p:txBody>
          <a:bodyPr/>
          <a:lstStyle>
            <a:lvl1pPr>
              <a:defRPr sz="3600"/>
            </a:lvl1pPr>
          </a:lstStyle>
          <a:p>
            <a:r>
              <a:t>Image enhancment and restoration</a:t>
            </a:r>
          </a:p>
        </p:txBody>
      </p:sp>
      <p:sp>
        <p:nvSpPr>
          <p:cNvPr id="283" name="Improving visual effect…"/>
          <p:cNvSpPr txBox="1">
            <a:spLocks noGrp="1"/>
          </p:cNvSpPr>
          <p:nvPr>
            <p:ph type="body" idx="1"/>
          </p:nvPr>
        </p:nvSpPr>
        <p:spPr>
          <a:prstGeom prst="rect">
            <a:avLst/>
          </a:prstGeom>
        </p:spPr>
        <p:txBody>
          <a:bodyPr/>
          <a:lstStyle>
            <a:lvl2pPr marL="731519" indent="-274319">
              <a:spcBef>
                <a:spcPts val="600"/>
              </a:spcBef>
              <a:buClr>
                <a:schemeClr val="accent2"/>
              </a:buClr>
              <a:defRPr sz="2800"/>
            </a:lvl2pPr>
          </a:lstStyle>
          <a:p>
            <a:r>
              <a:t>Improving visual effect</a:t>
            </a:r>
          </a:p>
          <a:p>
            <a:pPr lvl="1"/>
            <a:r>
              <a:t>Stylization</a:t>
            </a:r>
          </a:p>
        </p:txBody>
      </p:sp>
      <p:sp>
        <p:nvSpPr>
          <p:cNvPr id="284" name="Input"/>
          <p:cNvSpPr txBox="1"/>
          <p:nvPr/>
        </p:nvSpPr>
        <p:spPr>
          <a:xfrm>
            <a:off x="1619671" y="5949279"/>
            <a:ext cx="2088234"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Input</a:t>
            </a:r>
          </a:p>
        </p:txBody>
      </p:sp>
      <p:sp>
        <p:nvSpPr>
          <p:cNvPr id="285" name="Output"/>
          <p:cNvSpPr txBox="1"/>
          <p:nvPr/>
        </p:nvSpPr>
        <p:spPr>
          <a:xfrm>
            <a:off x="5292080" y="5949279"/>
            <a:ext cx="2088233"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Output</a:t>
            </a:r>
          </a:p>
        </p:txBody>
      </p:sp>
      <p:pic>
        <p:nvPicPr>
          <p:cNvPr id="286" name="image38.png" descr="image38.png"/>
          <p:cNvPicPr>
            <a:picLocks noChangeAspect="1"/>
          </p:cNvPicPr>
          <p:nvPr/>
        </p:nvPicPr>
        <p:blipFill>
          <a:blip r:embed="rId2"/>
          <a:stretch>
            <a:fillRect/>
          </a:stretch>
        </p:blipFill>
        <p:spPr>
          <a:xfrm>
            <a:off x="1341512" y="2996951"/>
            <a:ext cx="2438401" cy="2438401"/>
          </a:xfrm>
          <a:prstGeom prst="rect">
            <a:avLst/>
          </a:prstGeom>
          <a:ln w="12700">
            <a:miter lim="400000"/>
          </a:ln>
        </p:spPr>
      </p:pic>
      <p:pic>
        <p:nvPicPr>
          <p:cNvPr id="287" name="image39.png" descr="image39.png"/>
          <p:cNvPicPr>
            <a:picLocks noChangeAspect="1"/>
          </p:cNvPicPr>
          <p:nvPr/>
        </p:nvPicPr>
        <p:blipFill>
          <a:blip r:embed="rId3"/>
          <a:stretch>
            <a:fillRect/>
          </a:stretch>
        </p:blipFill>
        <p:spPr>
          <a:xfrm>
            <a:off x="5157935" y="2996951"/>
            <a:ext cx="2438401" cy="243840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Image recognition and understanding"/>
          <p:cNvSpPr txBox="1">
            <a:spLocks noGrp="1"/>
          </p:cNvSpPr>
          <p:nvPr>
            <p:ph type="title"/>
          </p:nvPr>
        </p:nvSpPr>
        <p:spPr>
          <a:prstGeom prst="rect">
            <a:avLst/>
          </a:prstGeom>
        </p:spPr>
        <p:txBody>
          <a:bodyPr/>
          <a:lstStyle>
            <a:lvl1pPr>
              <a:defRPr sz="3600"/>
            </a:lvl1pPr>
          </a:lstStyle>
          <a:p>
            <a:r>
              <a:t>Image recognition and understanding</a:t>
            </a:r>
          </a:p>
        </p:txBody>
      </p:sp>
      <p:sp>
        <p:nvSpPr>
          <p:cNvPr id="290" name="Character recognition:"/>
          <p:cNvSpPr txBox="1">
            <a:spLocks noGrp="1"/>
          </p:cNvSpPr>
          <p:nvPr>
            <p:ph type="body" idx="1"/>
          </p:nvPr>
        </p:nvSpPr>
        <p:spPr>
          <a:prstGeom prst="rect">
            <a:avLst/>
          </a:prstGeom>
        </p:spPr>
        <p:txBody>
          <a:bodyPr/>
          <a:lstStyle/>
          <a:p>
            <a:r>
              <a:t>Character recognition:</a:t>
            </a:r>
          </a:p>
        </p:txBody>
      </p:sp>
      <p:pic>
        <p:nvPicPr>
          <p:cNvPr id="291" name="image40.png" descr="image40.png"/>
          <p:cNvPicPr>
            <a:picLocks noChangeAspect="1"/>
          </p:cNvPicPr>
          <p:nvPr/>
        </p:nvPicPr>
        <p:blipFill>
          <a:blip r:embed="rId2"/>
          <a:stretch>
            <a:fillRect/>
          </a:stretch>
        </p:blipFill>
        <p:spPr>
          <a:xfrm>
            <a:off x="4608543" y="3356991"/>
            <a:ext cx="4221900" cy="2811786"/>
          </a:xfrm>
          <a:prstGeom prst="rect">
            <a:avLst/>
          </a:prstGeom>
          <a:ln w="12700">
            <a:miter lim="400000"/>
          </a:ln>
        </p:spPr>
      </p:pic>
      <p:pic>
        <p:nvPicPr>
          <p:cNvPr id="292" name="image41.png" descr="image41.png"/>
          <p:cNvPicPr>
            <a:picLocks noChangeAspect="1"/>
          </p:cNvPicPr>
          <p:nvPr/>
        </p:nvPicPr>
        <p:blipFill>
          <a:blip r:embed="rId3"/>
          <a:stretch>
            <a:fillRect/>
          </a:stretch>
        </p:blipFill>
        <p:spPr>
          <a:xfrm>
            <a:off x="323527" y="3088880"/>
            <a:ext cx="3841801" cy="307989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91"/>
                                        </p:tgtEl>
                                        <p:attrNameLst>
                                          <p:attrName>style.visibility</p:attrName>
                                        </p:attrNameLst>
                                      </p:cBhvr>
                                      <p:to>
                                        <p:strVal val="visible"/>
                                      </p:to>
                                    </p:set>
                                    <p:anim calcmode="lin" valueType="num">
                                      <p:cBhvr>
                                        <p:cTn id="7" dur="1000" fill="hold"/>
                                        <p:tgtEl>
                                          <p:spTgt spid="291"/>
                                        </p:tgtEl>
                                        <p:attrNameLst>
                                          <p:attrName>ppt_x</p:attrName>
                                        </p:attrNameLst>
                                      </p:cBhvr>
                                      <p:tavLst>
                                        <p:tav tm="0">
                                          <p:val>
                                            <p:strVal val="#ppt_x"/>
                                          </p:val>
                                        </p:tav>
                                        <p:tav tm="100000">
                                          <p:val>
                                            <p:strVal val="#ppt_x"/>
                                          </p:val>
                                        </p:tav>
                                      </p:tavLst>
                                    </p:anim>
                                    <p:anim calcmode="lin" valueType="num">
                                      <p:cBhvr>
                                        <p:cTn id="8" dur="1000" fill="hold"/>
                                        <p:tgtEl>
                                          <p:spTgt spid="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Image recognition and understanding-cont."/>
          <p:cNvSpPr txBox="1">
            <a:spLocks noGrp="1"/>
          </p:cNvSpPr>
          <p:nvPr>
            <p:ph type="title"/>
          </p:nvPr>
        </p:nvSpPr>
        <p:spPr>
          <a:prstGeom prst="rect">
            <a:avLst/>
          </a:prstGeom>
        </p:spPr>
        <p:txBody>
          <a:bodyPr/>
          <a:lstStyle/>
          <a:p>
            <a:pPr>
              <a:defRPr sz="3600"/>
            </a:pPr>
            <a:r>
              <a:t>Image recognition and understanding-</a:t>
            </a:r>
            <a:r>
              <a:rPr i="1"/>
              <a:t>cont.</a:t>
            </a:r>
          </a:p>
        </p:txBody>
      </p:sp>
      <p:sp>
        <p:nvSpPr>
          <p:cNvPr id="295" name="Object recognition: face detection"/>
          <p:cNvSpPr txBox="1">
            <a:spLocks noGrp="1"/>
          </p:cNvSpPr>
          <p:nvPr>
            <p:ph type="body" idx="1"/>
          </p:nvPr>
        </p:nvSpPr>
        <p:spPr>
          <a:prstGeom prst="rect">
            <a:avLst/>
          </a:prstGeom>
        </p:spPr>
        <p:txBody>
          <a:bodyPr/>
          <a:lstStyle/>
          <a:p>
            <a:r>
              <a:t>Object recognition: face detection </a:t>
            </a:r>
          </a:p>
        </p:txBody>
      </p:sp>
      <p:pic>
        <p:nvPicPr>
          <p:cNvPr id="296" name="image42.png" descr="image42.png"/>
          <p:cNvPicPr>
            <a:picLocks noChangeAspect="1"/>
          </p:cNvPicPr>
          <p:nvPr/>
        </p:nvPicPr>
        <p:blipFill>
          <a:blip r:embed="rId2"/>
          <a:stretch>
            <a:fillRect/>
          </a:stretch>
        </p:blipFill>
        <p:spPr>
          <a:xfrm>
            <a:off x="1043608" y="2492896"/>
            <a:ext cx="2621658" cy="3333251"/>
          </a:xfrm>
          <a:prstGeom prst="rect">
            <a:avLst/>
          </a:prstGeom>
          <a:ln w="12700">
            <a:miter lim="400000"/>
          </a:ln>
        </p:spPr>
      </p:pic>
      <p:pic>
        <p:nvPicPr>
          <p:cNvPr id="297" name="image43.jpeg" descr="image43.jpeg"/>
          <p:cNvPicPr>
            <a:picLocks noChangeAspect="1"/>
          </p:cNvPicPr>
          <p:nvPr/>
        </p:nvPicPr>
        <p:blipFill>
          <a:blip r:embed="rId3"/>
          <a:stretch>
            <a:fillRect/>
          </a:stretch>
        </p:blipFill>
        <p:spPr>
          <a:xfrm>
            <a:off x="4430128" y="2564903"/>
            <a:ext cx="1745038" cy="2088655"/>
          </a:xfrm>
          <a:prstGeom prst="rect">
            <a:avLst/>
          </a:prstGeom>
          <a:ln w="12700">
            <a:miter lim="400000"/>
          </a:ln>
        </p:spPr>
      </p:pic>
      <p:pic>
        <p:nvPicPr>
          <p:cNvPr id="298" name="image44.png" descr="image44.png"/>
          <p:cNvPicPr>
            <a:picLocks noChangeAspect="1"/>
          </p:cNvPicPr>
          <p:nvPr/>
        </p:nvPicPr>
        <p:blipFill>
          <a:blip r:embed="rId4"/>
          <a:stretch>
            <a:fillRect/>
          </a:stretch>
        </p:blipFill>
        <p:spPr>
          <a:xfrm>
            <a:off x="6804248" y="3717032"/>
            <a:ext cx="1883415" cy="279156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97"/>
                                        </p:tgtEl>
                                        <p:attrNameLst>
                                          <p:attrName>style.visibility</p:attrName>
                                        </p:attrNameLst>
                                      </p:cBhvr>
                                      <p:to>
                                        <p:strVal val="visible"/>
                                      </p:to>
                                    </p:set>
                                    <p:anim calcmode="lin" valueType="num">
                                      <p:cBhvr>
                                        <p:cTn id="7" dur="1000" fill="hold"/>
                                        <p:tgtEl>
                                          <p:spTgt spid="297"/>
                                        </p:tgtEl>
                                        <p:attrNameLst>
                                          <p:attrName>ppt_x</p:attrName>
                                        </p:attrNameLst>
                                      </p:cBhvr>
                                      <p:tavLst>
                                        <p:tav tm="0">
                                          <p:val>
                                            <p:strVal val="#ppt_x"/>
                                          </p:val>
                                        </p:tav>
                                        <p:tav tm="100000">
                                          <p:val>
                                            <p:strVal val="#ppt_x"/>
                                          </p:val>
                                        </p:tav>
                                      </p:tavLst>
                                    </p:anim>
                                    <p:anim calcmode="lin" valueType="num">
                                      <p:cBhvr>
                                        <p:cTn id="8" dur="1000" fill="hold"/>
                                        <p:tgtEl>
                                          <p:spTgt spid="2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98"/>
                                        </p:tgtEl>
                                        <p:attrNameLst>
                                          <p:attrName>style.visibility</p:attrName>
                                        </p:attrNameLst>
                                      </p:cBhvr>
                                      <p:to>
                                        <p:strVal val="visible"/>
                                      </p:to>
                                    </p:set>
                                    <p:anim calcmode="lin" valueType="num">
                                      <p:cBhvr>
                                        <p:cTn id="13" dur="1000" fill="hold"/>
                                        <p:tgtEl>
                                          <p:spTgt spid="298"/>
                                        </p:tgtEl>
                                        <p:attrNameLst>
                                          <p:attrName>ppt_x</p:attrName>
                                        </p:attrNameLst>
                                      </p:cBhvr>
                                      <p:tavLst>
                                        <p:tav tm="0">
                                          <p:val>
                                            <p:strVal val="#ppt_x"/>
                                          </p:val>
                                        </p:tav>
                                        <p:tav tm="100000">
                                          <p:val>
                                            <p:strVal val="#ppt_x"/>
                                          </p:val>
                                        </p:tav>
                                      </p:tavLst>
                                    </p:anim>
                                    <p:anim calcmode="lin" valueType="num">
                                      <p:cBhvr>
                                        <p:cTn id="14" dur="1000" fill="hold"/>
                                        <p:tgtEl>
                                          <p:spTgt spid="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1" animBg="1" advAuto="0"/>
      <p:bldP spid="298"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Image recognition and understanding-cont."/>
          <p:cNvSpPr txBox="1">
            <a:spLocks noGrp="1"/>
          </p:cNvSpPr>
          <p:nvPr>
            <p:ph type="title"/>
          </p:nvPr>
        </p:nvSpPr>
        <p:spPr>
          <a:prstGeom prst="rect">
            <a:avLst/>
          </a:prstGeom>
        </p:spPr>
        <p:txBody>
          <a:bodyPr/>
          <a:lstStyle/>
          <a:p>
            <a:pPr>
              <a:defRPr sz="3600"/>
            </a:pPr>
            <a:r>
              <a:t>Image recognition and understanding-</a:t>
            </a:r>
            <a:r>
              <a:rPr i="1"/>
              <a:t>cont.</a:t>
            </a:r>
          </a:p>
        </p:txBody>
      </p:sp>
      <p:sp>
        <p:nvSpPr>
          <p:cNvPr id="301" name="Scene understanding: image  retrieval, scene classification, etc."/>
          <p:cNvSpPr txBox="1">
            <a:spLocks noGrp="1"/>
          </p:cNvSpPr>
          <p:nvPr>
            <p:ph type="body" idx="1"/>
          </p:nvPr>
        </p:nvSpPr>
        <p:spPr>
          <a:xfrm>
            <a:off x="395536" y="1340767"/>
            <a:ext cx="8229601" cy="4625611"/>
          </a:xfrm>
          <a:prstGeom prst="rect">
            <a:avLst/>
          </a:prstGeom>
        </p:spPr>
        <p:txBody>
          <a:bodyPr/>
          <a:lstStyle/>
          <a:p>
            <a:pPr marL="438912" lvl="1" indent="-320040">
              <a:buSzPct val="80000"/>
              <a:buChar char="◼"/>
              <a:defRPr sz="2800"/>
            </a:pPr>
            <a:r>
              <a:t>Scene understanding: image  retrieval, scene classification, etc.</a:t>
            </a:r>
          </a:p>
        </p:txBody>
      </p:sp>
      <p:pic>
        <p:nvPicPr>
          <p:cNvPr id="302" name="image45.png" descr="image45.png"/>
          <p:cNvPicPr>
            <a:picLocks noChangeAspect="1"/>
          </p:cNvPicPr>
          <p:nvPr/>
        </p:nvPicPr>
        <p:blipFill>
          <a:blip r:embed="rId2"/>
          <a:stretch>
            <a:fillRect/>
          </a:stretch>
        </p:blipFill>
        <p:spPr>
          <a:xfrm>
            <a:off x="35496" y="2355994"/>
            <a:ext cx="6339810" cy="3732047"/>
          </a:xfrm>
          <a:prstGeom prst="rect">
            <a:avLst/>
          </a:prstGeom>
          <a:ln w="12700">
            <a:miter lim="400000"/>
          </a:ln>
        </p:spPr>
      </p:pic>
      <p:pic>
        <p:nvPicPr>
          <p:cNvPr id="303" name="image46.png" descr="image46.png"/>
          <p:cNvPicPr>
            <a:picLocks noChangeAspect="1"/>
          </p:cNvPicPr>
          <p:nvPr/>
        </p:nvPicPr>
        <p:blipFill>
          <a:blip r:embed="rId3"/>
          <a:stretch>
            <a:fillRect/>
          </a:stretch>
        </p:blipFill>
        <p:spPr>
          <a:xfrm>
            <a:off x="5004048" y="3501008"/>
            <a:ext cx="4032127" cy="327951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Google图像字幕"/>
          <p:cNvSpPr txBox="1">
            <a:spLocks noGrp="1"/>
          </p:cNvSpPr>
          <p:nvPr>
            <p:ph type="title"/>
          </p:nvPr>
        </p:nvSpPr>
        <p:spPr>
          <a:prstGeom prst="rect">
            <a:avLst/>
          </a:prstGeom>
        </p:spPr>
        <p:txBody>
          <a:bodyPr/>
          <a:lstStyle/>
          <a:p>
            <a:r>
              <a:t>Google图像字幕</a:t>
            </a:r>
          </a:p>
        </p:txBody>
      </p:sp>
      <p:sp>
        <p:nvSpPr>
          <p:cNvPr id="306" name="正文"/>
          <p:cNvSpPr txBox="1">
            <a:spLocks noGrp="1"/>
          </p:cNvSpPr>
          <p:nvPr>
            <p:ph type="body" idx="1"/>
          </p:nvPr>
        </p:nvSpPr>
        <p:spPr>
          <a:prstGeom prst="rect">
            <a:avLst/>
          </a:prstGeom>
        </p:spPr>
        <p:txBody>
          <a:bodyPr/>
          <a:lstStyle/>
          <a:p>
            <a:endParaRPr/>
          </a:p>
        </p:txBody>
      </p:sp>
      <p:pic>
        <p:nvPicPr>
          <p:cNvPr id="307" name="image47.png" descr="image47.png"/>
          <p:cNvPicPr>
            <a:picLocks noChangeAspect="1"/>
          </p:cNvPicPr>
          <p:nvPr/>
        </p:nvPicPr>
        <p:blipFill>
          <a:blip r:embed="rId2"/>
          <a:stretch>
            <a:fillRect/>
          </a:stretch>
        </p:blipFill>
        <p:spPr>
          <a:xfrm>
            <a:off x="3275855" y="1340767"/>
            <a:ext cx="5553076" cy="525780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Image understanding and understanding-cont."/>
          <p:cNvSpPr txBox="1">
            <a:spLocks noGrp="1"/>
          </p:cNvSpPr>
          <p:nvPr>
            <p:ph type="title"/>
          </p:nvPr>
        </p:nvSpPr>
        <p:spPr>
          <a:xfrm>
            <a:off x="251520" y="155447"/>
            <a:ext cx="8651304" cy="1252729"/>
          </a:xfrm>
          <a:prstGeom prst="rect">
            <a:avLst/>
          </a:prstGeom>
        </p:spPr>
        <p:txBody>
          <a:bodyPr/>
          <a:lstStyle/>
          <a:p>
            <a:pPr>
              <a:defRPr sz="3600"/>
            </a:pPr>
            <a:r>
              <a:t>Image understanding and understanding-</a:t>
            </a:r>
            <a:r>
              <a:rPr i="1"/>
              <a:t>cont.</a:t>
            </a:r>
          </a:p>
        </p:txBody>
      </p:sp>
      <p:sp>
        <p:nvSpPr>
          <p:cNvPr id="310" name="Interactive image retrieval: Mindfinder"/>
          <p:cNvSpPr txBox="1">
            <a:spLocks noGrp="1"/>
          </p:cNvSpPr>
          <p:nvPr>
            <p:ph type="body" idx="1"/>
          </p:nvPr>
        </p:nvSpPr>
        <p:spPr>
          <a:prstGeom prst="rect">
            <a:avLst/>
          </a:prstGeom>
        </p:spPr>
        <p:txBody>
          <a:bodyPr/>
          <a:lstStyle/>
          <a:p>
            <a:r>
              <a:t>Interactive image retrieval: Mindfinder</a:t>
            </a:r>
          </a:p>
        </p:txBody>
      </p:sp>
      <p:pic>
        <p:nvPicPr>
          <p:cNvPr id="311" name="image48.png" descr="image48.png"/>
          <p:cNvPicPr>
            <a:picLocks noChangeAspect="1"/>
          </p:cNvPicPr>
          <p:nvPr/>
        </p:nvPicPr>
        <p:blipFill>
          <a:blip r:embed="rId4"/>
          <a:stretch>
            <a:fillRect/>
          </a:stretch>
        </p:blipFill>
        <p:spPr>
          <a:xfrm>
            <a:off x="683568" y="2401349"/>
            <a:ext cx="2286001" cy="3810001"/>
          </a:xfrm>
          <a:prstGeom prst="rect">
            <a:avLst/>
          </a:prstGeom>
          <a:ln w="12700">
            <a:miter lim="400000"/>
          </a:ln>
        </p:spPr>
      </p:pic>
      <p:pic>
        <p:nvPicPr>
          <p:cNvPr id="312" name="media1.mp4" descr="media1.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3275855" y="2348880"/>
            <a:ext cx="4743362" cy="396044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600" fill="hold"/>
                                        <p:tgtEl>
                                          <p:spTgt spid="312"/>
                                        </p:tgtEl>
                                      </p:cBhvr>
                                    </p:cmd>
                                  </p:childTnLst>
                                </p:cTn>
                              </p:par>
                            </p:childTnLst>
                          </p:cTn>
                        </p:par>
                        <p:par>
                          <p:cTn id="7" fill="hold">
                            <p:stCondLst>
                              <p:cond delay="272600"/>
                            </p:stCondLst>
                            <p:childTnLst>
                              <p:par>
                                <p:cTn id="8" presetID="1" presetClass="entr" presetSubtype="0" fill="hold" grpId="2" nodeType="afterEffect">
                                  <p:stCondLst>
                                    <p:cond delay="0"/>
                                  </p:stCondLst>
                                  <p:iterate>
                                    <p:tmAbs val="0"/>
                                  </p:iterate>
                                  <p:childTnLst>
                                    <p:set>
                                      <p:cBhvr>
                                        <p:cTn id="9" fill="hold"/>
                                        <p:tgtEl>
                                          <p:spTgt spid="3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mediacall" presetSubtype="0" fill="hold" nodeType="clickEffect">
                                  <p:stCondLst>
                                    <p:cond delay="0"/>
                                  </p:stCondLst>
                                  <p:childTnLst>
                                    <p:cmd type="call" cmd="stop">
                                      <p:cBhvr>
                                        <p:cTn id="13" dur="1000" fill="hold"/>
                                        <p:tgtEl>
                                          <p:spTgt spid="3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312"/>
                </p:tgtEl>
              </p:cMediaNode>
            </p:video>
          </p:childTnLst>
        </p:cTn>
      </p:par>
    </p:tnLst>
    <p:bldLst>
      <p:bldP spid="311"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ourse schedule: chapter 1"/>
          <p:cNvSpPr txBox="1">
            <a:spLocks noGrp="1"/>
          </p:cNvSpPr>
          <p:nvPr>
            <p:ph type="title"/>
          </p:nvPr>
        </p:nvSpPr>
        <p:spPr>
          <a:prstGeom prst="rect">
            <a:avLst/>
          </a:prstGeom>
        </p:spPr>
        <p:txBody>
          <a:bodyPr/>
          <a:lstStyle>
            <a:lvl1pPr>
              <a:defRPr sz="3600"/>
            </a:lvl1pPr>
          </a:lstStyle>
          <a:p>
            <a:r>
              <a:t>Course schedule: chapter 1</a:t>
            </a:r>
          </a:p>
        </p:txBody>
      </p:sp>
      <p:sp>
        <p:nvSpPr>
          <p:cNvPr id="315" name="Basic concept and programming introduction…"/>
          <p:cNvSpPr txBox="1">
            <a:spLocks noGrp="1"/>
          </p:cNvSpPr>
          <p:nvPr>
            <p:ph type="body" idx="1"/>
          </p:nvPr>
        </p:nvSpPr>
        <p:spPr>
          <a:prstGeom prst="rect">
            <a:avLst/>
          </a:prstGeom>
        </p:spPr>
        <p:txBody>
          <a:bodyPr/>
          <a:lstStyle/>
          <a:p>
            <a:pPr>
              <a:lnSpc>
                <a:spcPct val="80000"/>
              </a:lnSpc>
              <a:defRPr sz="2800" b="1">
                <a:latin typeface="+mj-lt"/>
                <a:ea typeface="+mj-ea"/>
                <a:cs typeface="+mj-cs"/>
                <a:sym typeface="Helvetica"/>
              </a:defRPr>
            </a:pPr>
            <a:r>
              <a:t>Basic concept and programming introduction</a:t>
            </a:r>
            <a:r>
              <a:rPr b="0">
                <a:latin typeface="Corbel"/>
                <a:ea typeface="Corbel"/>
                <a:cs typeface="Corbel"/>
                <a:sym typeface="Corbel"/>
              </a:rPr>
              <a:t> </a:t>
            </a:r>
          </a:p>
          <a:p>
            <a:pPr marL="731519" lvl="1" indent="-274319">
              <a:lnSpc>
                <a:spcPct val="80000"/>
              </a:lnSpc>
              <a:spcBef>
                <a:spcPts val="500"/>
              </a:spcBef>
              <a:buClr>
                <a:schemeClr val="accent2"/>
              </a:buClr>
              <a:defRPr sz="2400"/>
            </a:pPr>
            <a:r>
              <a:t>Grayscale image and color image representation</a:t>
            </a:r>
          </a:p>
          <a:p>
            <a:pPr marL="731519" lvl="1" indent="-274319">
              <a:lnSpc>
                <a:spcPct val="80000"/>
              </a:lnSpc>
              <a:spcBef>
                <a:spcPts val="500"/>
              </a:spcBef>
              <a:buClr>
                <a:schemeClr val="accent2"/>
              </a:buClr>
              <a:defRPr sz="2400"/>
            </a:pPr>
            <a:r>
              <a:t>Color space transfer</a:t>
            </a:r>
          </a:p>
          <a:p>
            <a:pPr marL="731519" lvl="1" indent="-274319">
              <a:lnSpc>
                <a:spcPct val="80000"/>
              </a:lnSpc>
              <a:spcBef>
                <a:spcPts val="500"/>
              </a:spcBef>
              <a:buClr>
                <a:schemeClr val="accent2"/>
              </a:buClr>
              <a:defRPr sz="2400"/>
            </a:pPr>
            <a:r>
              <a:t>Image format</a:t>
            </a:r>
          </a:p>
          <a:p>
            <a:pPr marL="731519" lvl="1" indent="-274319">
              <a:lnSpc>
                <a:spcPct val="80000"/>
              </a:lnSpc>
              <a:spcBef>
                <a:spcPts val="500"/>
              </a:spcBef>
              <a:buClr>
                <a:schemeClr val="accent2"/>
              </a:buClr>
              <a:defRPr sz="2400"/>
            </a:pPr>
            <a:r>
              <a:t>Data structure of image: some typical ones</a:t>
            </a:r>
          </a:p>
          <a:p>
            <a:pPr marL="731519" lvl="1" indent="-274319">
              <a:lnSpc>
                <a:spcPct val="80000"/>
              </a:lnSpc>
              <a:spcBef>
                <a:spcPts val="500"/>
              </a:spcBef>
              <a:buClr>
                <a:schemeClr val="accent2"/>
              </a:buClr>
              <a:defRPr sz="2400"/>
            </a:pPr>
            <a:r>
              <a:t>Programming for image processing</a:t>
            </a:r>
          </a:p>
          <a:p>
            <a:pPr marL="996696" lvl="2" indent="-228600">
              <a:lnSpc>
                <a:spcPct val="80000"/>
              </a:lnSpc>
              <a:spcBef>
                <a:spcPts val="400"/>
              </a:spcBef>
              <a:buClr>
                <a:schemeClr val="accent3"/>
              </a:buClr>
              <a:buFont typeface="Arial"/>
              <a:defRPr sz="2000"/>
            </a:pPr>
            <a:r>
              <a:t>An image in computer: array(s)</a:t>
            </a:r>
          </a:p>
          <a:p>
            <a:pPr marL="996696" lvl="2" indent="-228600">
              <a:lnSpc>
                <a:spcPct val="80000"/>
              </a:lnSpc>
              <a:spcBef>
                <a:spcPts val="400"/>
              </a:spcBef>
              <a:buClr>
                <a:schemeClr val="accent3"/>
              </a:buClr>
              <a:buFont typeface="Arial"/>
              <a:defRPr sz="2000"/>
            </a:pPr>
            <a:r>
              <a:t>Image file: its format and read/write</a:t>
            </a:r>
          </a:p>
          <a:p>
            <a:pPr marL="996696" lvl="2" indent="-228600">
              <a:lnSpc>
                <a:spcPct val="80000"/>
              </a:lnSpc>
              <a:spcBef>
                <a:spcPts val="400"/>
              </a:spcBef>
              <a:buClr>
                <a:schemeClr val="accent3"/>
              </a:buClr>
              <a:buFont typeface="Arial"/>
              <a:defRPr sz="2000"/>
            </a:pPr>
            <a:r>
              <a:t>Access DIB: some Windows APIs</a:t>
            </a:r>
          </a:p>
          <a:p>
            <a:pPr marL="996696" lvl="2" indent="-228600">
              <a:lnSpc>
                <a:spcPct val="80000"/>
              </a:lnSpc>
              <a:spcBef>
                <a:spcPts val="400"/>
              </a:spcBef>
              <a:buClr>
                <a:schemeClr val="accent3"/>
              </a:buClr>
              <a:buFont typeface="Arial"/>
              <a:defRPr sz="2000"/>
            </a:pPr>
            <a:r>
              <a:t>An image processing example for VC++</a:t>
            </a:r>
          </a:p>
          <a:p>
            <a:pPr marL="996696" lvl="2" indent="-228600">
              <a:lnSpc>
                <a:spcPct val="80000"/>
              </a:lnSpc>
              <a:spcBef>
                <a:spcPts val="400"/>
              </a:spcBef>
              <a:buClr>
                <a:schemeClr val="accent3"/>
              </a:buClr>
              <a:buFont typeface="Arial"/>
              <a:defRPr sz="2000"/>
            </a:pPr>
            <a:r>
              <a:t>Image processing in Matlab: some typical instructions</a:t>
            </a:r>
          </a:p>
          <a:p>
            <a:pPr marL="731519" lvl="1" indent="-274319">
              <a:lnSpc>
                <a:spcPct val="80000"/>
              </a:lnSpc>
              <a:spcBef>
                <a:spcPts val="500"/>
              </a:spcBef>
              <a:buClr>
                <a:schemeClr val="accent2"/>
              </a:buClr>
              <a:defRPr sz="2400"/>
            </a:pPr>
            <a:r>
              <a:t>Popular image processing softwares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ourse schedule: chapter 2"/>
          <p:cNvSpPr txBox="1"/>
          <p:nvPr/>
        </p:nvSpPr>
        <p:spPr>
          <a:xfrm>
            <a:off x="457200" y="628174"/>
            <a:ext cx="8229600"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3600">
                <a:solidFill>
                  <a:srgbClr val="FFC000"/>
                </a:solidFill>
              </a:defRPr>
            </a:lvl1pPr>
          </a:lstStyle>
          <a:p>
            <a:r>
              <a:t>Course schedule: chapter 2</a:t>
            </a:r>
          </a:p>
        </p:txBody>
      </p:sp>
      <p:sp>
        <p:nvSpPr>
          <p:cNvPr id="318" name="Binary image and morphology…"/>
          <p:cNvSpPr txBox="1"/>
          <p:nvPr/>
        </p:nvSpPr>
        <p:spPr>
          <a:xfrm>
            <a:off x="457200" y="1600200"/>
            <a:ext cx="8229600" cy="4409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Binary image and morphology</a:t>
            </a:r>
          </a:p>
          <a:p>
            <a:pPr marL="742950" lvl="1" indent="-285750">
              <a:spcBef>
                <a:spcPts val="500"/>
              </a:spcBef>
              <a:buSzPct val="100000"/>
              <a:buChar char="–"/>
              <a:defRPr sz="2400"/>
            </a:pPr>
            <a:r>
              <a:t>Binary image</a:t>
            </a:r>
            <a:endParaRPr sz="2000"/>
          </a:p>
          <a:p>
            <a:pPr marL="742950" lvl="1" indent="-285750">
              <a:spcBef>
                <a:spcPts val="500"/>
              </a:spcBef>
              <a:buSzPct val="100000"/>
              <a:buChar char="–"/>
              <a:defRPr sz="2400"/>
            </a:pPr>
            <a:r>
              <a:t>How to obtain a binary image: binarization</a:t>
            </a:r>
            <a:endParaRPr sz="2000"/>
          </a:p>
          <a:p>
            <a:pPr marL="742950" lvl="1" indent="-285750">
              <a:spcBef>
                <a:spcPts val="500"/>
              </a:spcBef>
              <a:buSzPct val="100000"/>
              <a:buChar char="–"/>
              <a:defRPr sz="2400"/>
            </a:pPr>
            <a:r>
              <a:t>Image morphological operation</a:t>
            </a:r>
          </a:p>
          <a:p>
            <a:pPr marL="1200150" lvl="2" indent="-285750">
              <a:spcBef>
                <a:spcPts val="500"/>
              </a:spcBef>
              <a:buSzPct val="100000"/>
              <a:buChar char="–"/>
              <a:defRPr sz="2400"/>
            </a:pPr>
            <a:r>
              <a:t>Definition of ‘set’</a:t>
            </a:r>
          </a:p>
          <a:p>
            <a:pPr marL="1200150" lvl="2" indent="-285750">
              <a:spcBef>
                <a:spcPts val="500"/>
              </a:spcBef>
              <a:buSzPct val="100000"/>
              <a:buChar char="–"/>
              <a:defRPr sz="2400"/>
            </a:pPr>
            <a:r>
              <a:t>Erosion</a:t>
            </a:r>
          </a:p>
          <a:p>
            <a:pPr marL="1200150" lvl="2" indent="-285750">
              <a:spcBef>
                <a:spcPts val="500"/>
              </a:spcBef>
              <a:buSzPct val="100000"/>
              <a:buChar char="–"/>
              <a:defRPr sz="2400"/>
            </a:pPr>
            <a:r>
              <a:t>Dilation</a:t>
            </a:r>
          </a:p>
          <a:p>
            <a:pPr marL="1200150" lvl="2" indent="-285750">
              <a:spcBef>
                <a:spcPts val="500"/>
              </a:spcBef>
              <a:buSzPct val="100000"/>
              <a:buChar char="–"/>
              <a:defRPr sz="2400"/>
            </a:pPr>
            <a:r>
              <a:t>‘Open’ operation</a:t>
            </a:r>
          </a:p>
          <a:p>
            <a:pPr marL="1200150" lvl="2" indent="-285750">
              <a:spcBef>
                <a:spcPts val="500"/>
              </a:spcBef>
              <a:buSzPct val="100000"/>
              <a:buChar char="–"/>
              <a:defRPr sz="2400"/>
            </a:pPr>
            <a:r>
              <a:t>‘Close’ operation</a:t>
            </a:r>
          </a:p>
          <a:p>
            <a:pPr marL="1200150" lvl="2" indent="-285750">
              <a:spcBef>
                <a:spcPts val="500"/>
              </a:spcBef>
              <a:buSzPct val="100000"/>
              <a:buChar char="–"/>
              <a:defRPr sz="2400"/>
            </a:pPr>
            <a:r>
              <a:t>Hit-or-miss transform</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Course schedule: chapter 3"/>
          <p:cNvSpPr txBox="1"/>
          <p:nvPr/>
        </p:nvSpPr>
        <p:spPr>
          <a:xfrm>
            <a:off x="457200" y="628174"/>
            <a:ext cx="8229600"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3600">
                <a:solidFill>
                  <a:srgbClr val="FFC000"/>
                </a:solidFill>
              </a:defRPr>
            </a:lvl1pPr>
          </a:lstStyle>
          <a:p>
            <a:r>
              <a:t>Course schedule: chapter 3</a:t>
            </a:r>
          </a:p>
        </p:txBody>
      </p:sp>
      <p:sp>
        <p:nvSpPr>
          <p:cNvPr id="321" name="Basic operations on image (I)…"/>
          <p:cNvSpPr txBox="1"/>
          <p:nvPr/>
        </p:nvSpPr>
        <p:spPr>
          <a:xfrm>
            <a:off x="457200" y="1600200"/>
            <a:ext cx="8229600" cy="35534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Basic operations on image (I)</a:t>
            </a:r>
          </a:p>
          <a:p>
            <a:pPr marL="742950" lvl="1" indent="-285750">
              <a:spcBef>
                <a:spcPts val="500"/>
              </a:spcBef>
              <a:buSzPct val="100000"/>
              <a:buChar char="–"/>
              <a:defRPr sz="2400"/>
            </a:pPr>
            <a:r>
              <a:t>Grayscale image transform</a:t>
            </a:r>
          </a:p>
          <a:p>
            <a:pPr marL="1143000" lvl="2" indent="-228600">
              <a:spcBef>
                <a:spcPts val="400"/>
              </a:spcBef>
              <a:buSzPct val="100000"/>
              <a:buChar char="•"/>
              <a:defRPr sz="2000"/>
            </a:pPr>
            <a:r>
              <a:t>Visibility of image</a:t>
            </a:r>
          </a:p>
          <a:p>
            <a:pPr marL="1143000" lvl="2" indent="-228600">
              <a:spcBef>
                <a:spcPts val="400"/>
              </a:spcBef>
              <a:buSzPct val="100000"/>
              <a:buChar char="•"/>
              <a:defRPr sz="2000"/>
            </a:pPr>
            <a:r>
              <a:t>Visibility enhancement: Logarithm</a:t>
            </a:r>
          </a:p>
          <a:p>
            <a:pPr marL="1143000" lvl="2" indent="-228600">
              <a:spcBef>
                <a:spcPts val="400"/>
              </a:spcBef>
              <a:buSzPct val="100000"/>
              <a:buChar char="•"/>
              <a:defRPr sz="2000"/>
            </a:pPr>
            <a:r>
              <a:t>Histogram of image</a:t>
            </a:r>
          </a:p>
          <a:p>
            <a:pPr marL="1143000" lvl="2" indent="-228600">
              <a:spcBef>
                <a:spcPts val="400"/>
              </a:spcBef>
              <a:buSzPct val="100000"/>
              <a:buChar char="•"/>
              <a:defRPr sz="2000"/>
            </a:pPr>
            <a:r>
              <a:t>Histogram equalization</a:t>
            </a:r>
          </a:p>
          <a:p>
            <a:pPr marL="1143000" lvl="2" indent="-228600">
              <a:spcBef>
                <a:spcPts val="400"/>
              </a:spcBef>
              <a:buSzPct val="100000"/>
              <a:buChar char="•"/>
              <a:defRPr sz="2000"/>
            </a:pPr>
            <a:r>
              <a:t>Etc.</a:t>
            </a:r>
          </a:p>
          <a:p>
            <a:pPr marL="742950" lvl="1" indent="-285750">
              <a:spcBef>
                <a:spcPts val="400"/>
              </a:spcBef>
              <a:buSzPct val="100000"/>
              <a:buChar char="–"/>
              <a:defRPr sz="2400"/>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elected textbook: programing"/>
          <p:cNvSpPr txBox="1">
            <a:spLocks noGrp="1"/>
          </p:cNvSpPr>
          <p:nvPr>
            <p:ph type="title"/>
          </p:nvPr>
        </p:nvSpPr>
        <p:spPr>
          <a:prstGeom prst="rect">
            <a:avLst/>
          </a:prstGeom>
        </p:spPr>
        <p:txBody>
          <a:bodyPr/>
          <a:lstStyle>
            <a:lvl1pPr>
              <a:defRPr sz="3600"/>
            </a:lvl1pPr>
          </a:lstStyle>
          <a:p>
            <a:r>
              <a:t>Selected textbook: programing</a:t>
            </a:r>
          </a:p>
        </p:txBody>
      </p:sp>
      <p:sp>
        <p:nvSpPr>
          <p:cNvPr id="157" name="吕凤军编著，数字图像处理编程入门-做一个自己的Photoshop，清华大学出版社，1999…"/>
          <p:cNvSpPr txBox="1">
            <a:spLocks noGrp="1"/>
          </p:cNvSpPr>
          <p:nvPr>
            <p:ph type="body" sz="half" idx="1"/>
          </p:nvPr>
        </p:nvSpPr>
        <p:spPr>
          <a:xfrm>
            <a:off x="285720" y="5013176"/>
            <a:ext cx="8750776" cy="1630535"/>
          </a:xfrm>
          <a:prstGeom prst="rect">
            <a:avLst/>
          </a:prstGeom>
        </p:spPr>
        <p:txBody>
          <a:bodyPr>
            <a:normAutofit lnSpcReduction="10000"/>
          </a:bodyPr>
          <a:lstStyle/>
          <a:p>
            <a:pPr>
              <a:lnSpc>
                <a:spcPct val="160000"/>
              </a:lnSpc>
              <a:defRPr sz="1600">
                <a:latin typeface="微软雅黑"/>
                <a:ea typeface="微软雅黑"/>
                <a:cs typeface="微软雅黑"/>
                <a:sym typeface="微软雅黑"/>
              </a:defRPr>
            </a:pPr>
            <a:r>
              <a:t>吕凤军编著，数字图像处理编程入门-做一个自己的Photoshop，清华大学出版社，1999</a:t>
            </a:r>
          </a:p>
          <a:p>
            <a:pPr>
              <a:lnSpc>
                <a:spcPct val="160000"/>
              </a:lnSpc>
              <a:defRPr sz="1600">
                <a:latin typeface="微软雅黑"/>
                <a:ea typeface="微软雅黑"/>
                <a:cs typeface="微软雅黑"/>
                <a:sym typeface="微软雅黑"/>
              </a:defRPr>
            </a:pPr>
            <a:r>
              <a:t>何军，马天予，王运坚，朱红莲，visual c++ 数字图像处理，人民邮电出版社，2001</a:t>
            </a:r>
          </a:p>
          <a:p>
            <a:pPr>
              <a:lnSpc>
                <a:spcPct val="160000"/>
              </a:lnSpc>
              <a:defRPr sz="1600">
                <a:latin typeface="微软雅黑"/>
                <a:ea typeface="微软雅黑"/>
                <a:cs typeface="微软雅黑"/>
                <a:sym typeface="微软雅黑"/>
              </a:defRPr>
            </a:pPr>
            <a:r>
              <a:t>R. Gonzalez, R. Woods, S. Eddins, Digital image processing using Matlab, Prentice Hall.</a:t>
            </a:r>
          </a:p>
        </p:txBody>
      </p:sp>
      <p:pic>
        <p:nvPicPr>
          <p:cNvPr id="158" name="cover.jpg" descr="cover.jpg"/>
          <p:cNvPicPr>
            <a:picLocks noChangeAspect="1"/>
          </p:cNvPicPr>
          <p:nvPr/>
        </p:nvPicPr>
        <p:blipFill>
          <a:blip r:embed="rId3"/>
          <a:stretch>
            <a:fillRect/>
          </a:stretch>
        </p:blipFill>
        <p:spPr>
          <a:xfrm>
            <a:off x="642909" y="1785926"/>
            <a:ext cx="2151063" cy="3086101"/>
          </a:xfrm>
          <a:prstGeom prst="rect">
            <a:avLst/>
          </a:prstGeom>
          <a:ln w="12700">
            <a:miter lim="400000"/>
          </a:ln>
        </p:spPr>
      </p:pic>
      <p:pic>
        <p:nvPicPr>
          <p:cNvPr id="159" name="Visual C 数字图像处理开发入门与编程实践 - 书 皮.png" descr="Visual C 数字图像处理开发入门与编程实践 - 书 皮.png"/>
          <p:cNvPicPr>
            <a:picLocks noChangeAspect="1"/>
          </p:cNvPicPr>
          <p:nvPr/>
        </p:nvPicPr>
        <p:blipFill>
          <a:blip r:embed="rId4"/>
          <a:stretch>
            <a:fillRect/>
          </a:stretch>
        </p:blipFill>
        <p:spPr>
          <a:xfrm>
            <a:off x="3073512" y="1700808"/>
            <a:ext cx="2218569" cy="3178305"/>
          </a:xfrm>
          <a:prstGeom prst="rect">
            <a:avLst/>
          </a:prstGeom>
          <a:ln w="12700">
            <a:miter lim="400000"/>
          </a:ln>
        </p:spPr>
      </p:pic>
      <p:pic>
        <p:nvPicPr>
          <p:cNvPr id="160" name="image7.png" descr="image7.png"/>
          <p:cNvPicPr>
            <a:picLocks noChangeAspect="1"/>
          </p:cNvPicPr>
          <p:nvPr/>
        </p:nvPicPr>
        <p:blipFill>
          <a:blip r:embed="rId5"/>
          <a:stretch>
            <a:fillRect/>
          </a:stretch>
        </p:blipFill>
        <p:spPr>
          <a:xfrm>
            <a:off x="5238801" y="1700808"/>
            <a:ext cx="3171219" cy="317121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ourse schedule: chapter 4"/>
          <p:cNvSpPr txBox="1"/>
          <p:nvPr/>
        </p:nvSpPr>
        <p:spPr>
          <a:xfrm>
            <a:off x="457200" y="628174"/>
            <a:ext cx="8229600"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3600">
                <a:solidFill>
                  <a:srgbClr val="FFC000"/>
                </a:solidFill>
              </a:defRPr>
            </a:lvl1pPr>
          </a:lstStyle>
          <a:p>
            <a:r>
              <a:t>Course schedule: chapter 4</a:t>
            </a:r>
          </a:p>
        </p:txBody>
      </p:sp>
      <p:sp>
        <p:nvSpPr>
          <p:cNvPr id="324" name="Basic operations on image (II)…"/>
          <p:cNvSpPr txBox="1"/>
          <p:nvPr/>
        </p:nvSpPr>
        <p:spPr>
          <a:xfrm>
            <a:off x="457200" y="1600200"/>
            <a:ext cx="8229600" cy="218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Basic operations on image (II)</a:t>
            </a:r>
          </a:p>
          <a:p>
            <a:pPr marL="742950" lvl="1" indent="-285750">
              <a:spcBef>
                <a:spcPts val="500"/>
              </a:spcBef>
              <a:buSzPct val="100000"/>
              <a:buChar char="–"/>
              <a:defRPr sz="2400"/>
            </a:pPr>
            <a:r>
              <a:t>Simple geometric transform</a:t>
            </a:r>
          </a:p>
          <a:p>
            <a:pPr marL="742950" lvl="1" indent="-285750">
              <a:spcBef>
                <a:spcPts val="500"/>
              </a:spcBef>
              <a:buSzPct val="100000"/>
              <a:buChar char="–"/>
              <a:defRPr sz="2400"/>
            </a:pPr>
            <a:r>
              <a:t>Interpolation</a:t>
            </a:r>
          </a:p>
          <a:p>
            <a:pPr marL="742950" lvl="1" indent="-285750">
              <a:spcBef>
                <a:spcPts val="500"/>
              </a:spcBef>
              <a:buSzPct val="100000"/>
              <a:buChar char="–"/>
              <a:defRPr sz="2400"/>
            </a:pPr>
            <a:r>
              <a:t>Application</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ourse schedule: chapter 5"/>
          <p:cNvSpPr txBox="1"/>
          <p:nvPr/>
        </p:nvSpPr>
        <p:spPr>
          <a:xfrm>
            <a:off x="457200" y="628174"/>
            <a:ext cx="8229600"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3600">
                <a:solidFill>
                  <a:srgbClr val="FFC000"/>
                </a:solidFill>
              </a:defRPr>
            </a:lvl1pPr>
          </a:lstStyle>
          <a:p>
            <a:r>
              <a:t>Course schedule: chapter 5</a:t>
            </a:r>
          </a:p>
        </p:txBody>
      </p:sp>
      <p:sp>
        <p:nvSpPr>
          <p:cNvPr id="327" name="Image morphing…"/>
          <p:cNvSpPr txBox="1"/>
          <p:nvPr/>
        </p:nvSpPr>
        <p:spPr>
          <a:xfrm>
            <a:off x="457200" y="1600200"/>
            <a:ext cx="8229600" cy="3067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Image morphing</a:t>
            </a:r>
          </a:p>
          <a:p>
            <a:pPr marL="742950" lvl="1" indent="-285750">
              <a:spcBef>
                <a:spcPts val="500"/>
              </a:spcBef>
              <a:buSzPct val="100000"/>
              <a:buChar char="–"/>
              <a:defRPr sz="2400"/>
            </a:pPr>
            <a:r>
              <a:t>Image morphing basic</a:t>
            </a:r>
          </a:p>
          <a:p>
            <a:pPr marL="742950" lvl="1" indent="-285750">
              <a:spcBef>
                <a:spcPts val="500"/>
              </a:spcBef>
              <a:buSzPct val="100000"/>
              <a:buChar char="–"/>
              <a:defRPr sz="2400"/>
            </a:pPr>
            <a:r>
              <a:t>Static morphing</a:t>
            </a:r>
          </a:p>
          <a:p>
            <a:pPr marL="742950" lvl="1" indent="-285750">
              <a:spcBef>
                <a:spcPts val="500"/>
              </a:spcBef>
              <a:buSzPct val="100000"/>
              <a:buChar char="–"/>
              <a:defRPr sz="2400"/>
            </a:pPr>
            <a:r>
              <a:t>Dynamic morphing</a:t>
            </a:r>
          </a:p>
          <a:p>
            <a:pPr marL="742950" lvl="1" indent="-285750">
              <a:spcBef>
                <a:spcPts val="500"/>
              </a:spcBef>
              <a:buSzPct val="100000"/>
              <a:buChar char="–"/>
              <a:defRPr sz="2400"/>
            </a:pPr>
            <a:r>
              <a:t>Feature point based morphing</a:t>
            </a:r>
          </a:p>
          <a:p>
            <a:pPr marL="742950" lvl="1" indent="-285750">
              <a:spcBef>
                <a:spcPts val="500"/>
              </a:spcBef>
              <a:buSzPct val="100000"/>
              <a:buChar char="–"/>
              <a:defRPr sz="2400"/>
            </a:pPr>
            <a:r>
              <a:t>Grid based morphing</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ourse schedule: chapter 6"/>
          <p:cNvSpPr txBox="1"/>
          <p:nvPr/>
        </p:nvSpPr>
        <p:spPr>
          <a:xfrm>
            <a:off x="457200" y="628174"/>
            <a:ext cx="8229600"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3600">
                <a:solidFill>
                  <a:srgbClr val="FFC000"/>
                </a:solidFill>
              </a:defRPr>
            </a:lvl1pPr>
          </a:lstStyle>
          <a:p>
            <a:r>
              <a:t>Course schedule: chapter 6</a:t>
            </a:r>
          </a:p>
        </p:txBody>
      </p:sp>
      <p:sp>
        <p:nvSpPr>
          <p:cNvPr id="330" name="Image convolution…"/>
          <p:cNvSpPr txBox="1"/>
          <p:nvPr/>
        </p:nvSpPr>
        <p:spPr>
          <a:xfrm>
            <a:off x="457200" y="1600200"/>
            <a:ext cx="8229600" cy="218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Image convolution</a:t>
            </a:r>
          </a:p>
          <a:p>
            <a:pPr marL="742950" lvl="1" indent="-285750">
              <a:spcBef>
                <a:spcPts val="500"/>
              </a:spcBef>
              <a:buSzPct val="100000"/>
              <a:buChar char="–"/>
              <a:defRPr sz="2400"/>
            </a:pPr>
            <a:r>
              <a:t>1-D convolution</a:t>
            </a:r>
          </a:p>
          <a:p>
            <a:pPr marL="742950" lvl="1" indent="-285750">
              <a:spcBef>
                <a:spcPts val="500"/>
              </a:spcBef>
              <a:buSzPct val="100000"/>
              <a:buChar char="–"/>
              <a:defRPr sz="2400"/>
            </a:pPr>
            <a:r>
              <a:t>Property of convolution</a:t>
            </a:r>
          </a:p>
          <a:p>
            <a:pPr marL="742950" lvl="1" indent="-285750">
              <a:spcBef>
                <a:spcPts val="500"/>
              </a:spcBef>
              <a:buSzPct val="100000"/>
              <a:buChar char="–"/>
              <a:defRPr sz="2400"/>
            </a:pPr>
            <a:r>
              <a:t>Discrete convolution</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ourse schedule: chapter 7"/>
          <p:cNvSpPr txBox="1"/>
          <p:nvPr/>
        </p:nvSpPr>
        <p:spPr>
          <a:xfrm>
            <a:off x="457200" y="628174"/>
            <a:ext cx="8229600"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3600">
                <a:solidFill>
                  <a:srgbClr val="FFC000"/>
                </a:solidFill>
              </a:defRPr>
            </a:lvl1pPr>
          </a:lstStyle>
          <a:p>
            <a:r>
              <a:t>Course schedule: chapter 7</a:t>
            </a:r>
          </a:p>
        </p:txBody>
      </p:sp>
      <p:sp>
        <p:nvSpPr>
          <p:cNvPr id="333" name="Image filtering…"/>
          <p:cNvSpPr txBox="1"/>
          <p:nvPr/>
        </p:nvSpPr>
        <p:spPr>
          <a:xfrm>
            <a:off x="457200" y="1600200"/>
            <a:ext cx="8229600" cy="2625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Image filtering</a:t>
            </a:r>
          </a:p>
          <a:p>
            <a:pPr marL="742950" lvl="1" indent="-285750">
              <a:spcBef>
                <a:spcPts val="500"/>
              </a:spcBef>
              <a:buSzPct val="100000"/>
              <a:buChar char="–"/>
              <a:defRPr sz="2400"/>
            </a:pPr>
            <a:r>
              <a:t>Smoothing</a:t>
            </a:r>
          </a:p>
          <a:p>
            <a:pPr marL="742950" lvl="1" indent="-285750">
              <a:spcBef>
                <a:spcPts val="500"/>
              </a:spcBef>
              <a:buSzPct val="100000"/>
              <a:buChar char="–"/>
              <a:defRPr sz="2400"/>
            </a:pPr>
            <a:r>
              <a:t>Sharpening</a:t>
            </a:r>
          </a:p>
          <a:p>
            <a:pPr marL="742950" lvl="1" indent="-285750">
              <a:spcBef>
                <a:spcPts val="500"/>
              </a:spcBef>
              <a:buSzPct val="100000"/>
              <a:buChar char="–"/>
              <a:defRPr sz="2400"/>
            </a:pPr>
            <a:r>
              <a:t>Bilateral filter</a:t>
            </a:r>
          </a:p>
          <a:p>
            <a:pPr marL="742950" lvl="1" indent="-285750">
              <a:spcBef>
                <a:spcPts val="500"/>
              </a:spcBef>
              <a:buSzPct val="100000"/>
              <a:buChar char="–"/>
              <a:defRPr sz="2400"/>
            </a:pPr>
            <a:r>
              <a:t>Guided filter (Optional)</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ourse schedule: chapter 8"/>
          <p:cNvSpPr txBox="1"/>
          <p:nvPr/>
        </p:nvSpPr>
        <p:spPr>
          <a:xfrm>
            <a:off x="457200" y="628174"/>
            <a:ext cx="8229600"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3600">
                <a:solidFill>
                  <a:srgbClr val="FFC000"/>
                </a:solidFill>
              </a:defRPr>
            </a:lvl1pPr>
          </a:lstStyle>
          <a:p>
            <a:r>
              <a:t>Course schedule: chapter 8</a:t>
            </a:r>
          </a:p>
        </p:txBody>
      </p:sp>
      <p:sp>
        <p:nvSpPr>
          <p:cNvPr id="336" name="Fourier transform…"/>
          <p:cNvSpPr txBox="1"/>
          <p:nvPr/>
        </p:nvSpPr>
        <p:spPr>
          <a:xfrm>
            <a:off x="457200" y="1600200"/>
            <a:ext cx="8229600" cy="4373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Fourier transform</a:t>
            </a:r>
          </a:p>
          <a:p>
            <a:pPr marL="742950" lvl="1" indent="-285750">
              <a:spcBef>
                <a:spcPts val="500"/>
              </a:spcBef>
              <a:buSzPct val="100000"/>
              <a:buChar char="–"/>
              <a:defRPr sz="2400"/>
            </a:pPr>
            <a:r>
              <a:t>Fourier and his work</a:t>
            </a:r>
          </a:p>
          <a:p>
            <a:pPr marL="742950" lvl="1" indent="-285750">
              <a:spcBef>
                <a:spcPts val="500"/>
              </a:spcBef>
              <a:buSzPct val="100000"/>
              <a:buChar char="–"/>
              <a:defRPr sz="2400"/>
            </a:pPr>
            <a:r>
              <a:t>Background of Fourier transform</a:t>
            </a:r>
          </a:p>
          <a:p>
            <a:pPr marL="742950" lvl="1" indent="-285750">
              <a:spcBef>
                <a:spcPts val="500"/>
              </a:spcBef>
              <a:buSzPct val="100000"/>
              <a:buChar char="–"/>
              <a:defRPr sz="2400"/>
            </a:pPr>
            <a:r>
              <a:t>Fourier transform</a:t>
            </a:r>
          </a:p>
          <a:p>
            <a:pPr marL="742950" lvl="1" indent="-285750">
              <a:spcBef>
                <a:spcPts val="500"/>
              </a:spcBef>
              <a:buSzPct val="100000"/>
              <a:buChar char="–"/>
              <a:defRPr sz="2400"/>
            </a:pPr>
            <a:r>
              <a:t>Discrete Fourier transform (1D)</a:t>
            </a:r>
          </a:p>
          <a:p>
            <a:pPr marL="742950" lvl="1" indent="-285750">
              <a:spcBef>
                <a:spcPts val="500"/>
              </a:spcBef>
              <a:buSzPct val="100000"/>
              <a:buChar char="–"/>
              <a:defRPr sz="2400"/>
            </a:pPr>
            <a:r>
              <a:t>FFT</a:t>
            </a:r>
          </a:p>
          <a:p>
            <a:pPr marL="742950" lvl="1" indent="-285750">
              <a:spcBef>
                <a:spcPts val="500"/>
              </a:spcBef>
              <a:buSzPct val="100000"/>
              <a:buChar char="–"/>
              <a:defRPr sz="2400"/>
            </a:pPr>
            <a:r>
              <a:t>FFT in Matlab</a:t>
            </a:r>
          </a:p>
          <a:p>
            <a:pPr marL="742950" lvl="1" indent="-285750">
              <a:spcBef>
                <a:spcPts val="500"/>
              </a:spcBef>
              <a:buSzPct val="100000"/>
              <a:buChar char="–"/>
              <a:defRPr sz="2400"/>
            </a:pPr>
            <a:r>
              <a:t>2D Fourier transform</a:t>
            </a:r>
          </a:p>
          <a:p>
            <a:pPr marL="742950" lvl="1" indent="-285750">
              <a:spcBef>
                <a:spcPts val="400"/>
              </a:spcBef>
              <a:buSzPct val="100000"/>
              <a:buChar char="–"/>
              <a:defRPr sz="2400"/>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ourse schedule: chapter 9"/>
          <p:cNvSpPr txBox="1"/>
          <p:nvPr/>
        </p:nvSpPr>
        <p:spPr>
          <a:xfrm>
            <a:off x="457200" y="628174"/>
            <a:ext cx="8229600"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3600">
                <a:solidFill>
                  <a:srgbClr val="FFC000"/>
                </a:solidFill>
              </a:defRPr>
            </a:lvl1pPr>
          </a:lstStyle>
          <a:p>
            <a:r>
              <a:t>Course schedule: chapter 9</a:t>
            </a:r>
          </a:p>
        </p:txBody>
      </p:sp>
      <p:sp>
        <p:nvSpPr>
          <p:cNvPr id="339" name="Image feature…"/>
          <p:cNvSpPr txBox="1"/>
          <p:nvPr/>
        </p:nvSpPr>
        <p:spPr>
          <a:xfrm>
            <a:off x="457200" y="1600200"/>
            <a:ext cx="8229600" cy="26075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Image feature</a:t>
            </a:r>
          </a:p>
          <a:p>
            <a:pPr marL="742950" lvl="1" indent="-285750">
              <a:spcBef>
                <a:spcPts val="500"/>
              </a:spcBef>
              <a:buSzPct val="100000"/>
              <a:buChar char="–"/>
              <a:defRPr sz="2400"/>
            </a:pPr>
            <a:r>
              <a:t>SIFT</a:t>
            </a:r>
          </a:p>
          <a:p>
            <a:pPr marL="742950" lvl="1" indent="-285750">
              <a:spcBef>
                <a:spcPts val="500"/>
              </a:spcBef>
              <a:buSzPct val="100000"/>
              <a:buChar char="–"/>
              <a:defRPr sz="2400"/>
            </a:pPr>
            <a:r>
              <a:t>SURF</a:t>
            </a:r>
          </a:p>
          <a:p>
            <a:pPr marL="742950" lvl="1" indent="-285750">
              <a:spcBef>
                <a:spcPts val="500"/>
              </a:spcBef>
              <a:buSzPct val="100000"/>
              <a:buChar char="–"/>
              <a:defRPr sz="2400"/>
            </a:pPr>
            <a:r>
              <a:t>Deep feature</a:t>
            </a:r>
          </a:p>
          <a:p>
            <a:pPr marL="742950" lvl="1" indent="-285750">
              <a:spcBef>
                <a:spcPts val="400"/>
              </a:spcBef>
              <a:buSzPct val="100000"/>
              <a:buChar char="–"/>
              <a:defRPr sz="2400"/>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ourse schedule"/>
          <p:cNvSpPr txBox="1">
            <a:spLocks noGrp="1"/>
          </p:cNvSpPr>
          <p:nvPr>
            <p:ph type="title"/>
          </p:nvPr>
        </p:nvSpPr>
        <p:spPr>
          <a:prstGeom prst="rect">
            <a:avLst/>
          </a:prstGeom>
        </p:spPr>
        <p:txBody>
          <a:bodyPr/>
          <a:lstStyle/>
          <a:p>
            <a:r>
              <a:t>Course schedule</a:t>
            </a:r>
          </a:p>
        </p:txBody>
      </p:sp>
      <p:sp>
        <p:nvSpPr>
          <p:cNvPr id="342" name="2 class hours/week*16: lectures…"/>
          <p:cNvSpPr txBox="1">
            <a:spLocks noGrp="1"/>
          </p:cNvSpPr>
          <p:nvPr>
            <p:ph type="body" idx="1"/>
          </p:nvPr>
        </p:nvSpPr>
        <p:spPr>
          <a:prstGeom prst="rect">
            <a:avLst/>
          </a:prstGeom>
        </p:spPr>
        <p:txBody>
          <a:bodyPr/>
          <a:lstStyle/>
          <a:p>
            <a:r>
              <a:t>2 class hours/week*16: lectures</a:t>
            </a:r>
          </a:p>
          <a:p>
            <a:r>
              <a:t>2 class hours/even week*8: experiments</a:t>
            </a:r>
          </a:p>
          <a:p>
            <a:pPr marL="731519" lvl="1" indent="-274319">
              <a:spcBef>
                <a:spcPts val="600"/>
              </a:spcBef>
              <a:buClr>
                <a:schemeClr val="accent2"/>
              </a:buClr>
              <a:defRPr sz="2800"/>
            </a:pPr>
            <a:r>
              <a:t>Could be done at home</a:t>
            </a:r>
          </a:p>
          <a:p>
            <a:r>
              <a:t>Course review will be given at the last lesson</a:t>
            </a:r>
          </a:p>
          <a:p>
            <a:r>
              <a:t>Programming language: c/c++</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Evaluation"/>
          <p:cNvSpPr txBox="1">
            <a:spLocks noGrp="1"/>
          </p:cNvSpPr>
          <p:nvPr>
            <p:ph type="title"/>
          </p:nvPr>
        </p:nvSpPr>
        <p:spPr>
          <a:prstGeom prst="rect">
            <a:avLst/>
          </a:prstGeom>
        </p:spPr>
        <p:txBody>
          <a:bodyPr/>
          <a:lstStyle/>
          <a:p>
            <a:r>
              <a:t>Evaluation</a:t>
            </a:r>
          </a:p>
        </p:txBody>
      </p:sp>
      <p:sp>
        <p:nvSpPr>
          <p:cNvPr id="345" name="Exam: 60%, close-book exam…"/>
          <p:cNvSpPr txBox="1">
            <a:spLocks noGrp="1"/>
          </p:cNvSpPr>
          <p:nvPr>
            <p:ph type="body" idx="1"/>
          </p:nvPr>
        </p:nvSpPr>
        <p:spPr>
          <a:prstGeom prst="rect">
            <a:avLst/>
          </a:prstGeom>
        </p:spPr>
        <p:txBody>
          <a:bodyPr/>
          <a:lstStyle/>
          <a:p>
            <a:r>
              <a:t>Exam: 60%, close-book exam</a:t>
            </a:r>
          </a:p>
          <a:p>
            <a:r>
              <a:t>Homework: 40% </a:t>
            </a:r>
          </a:p>
        </p:txBody>
      </p:sp>
      <p:sp>
        <p:nvSpPr>
          <p:cNvPr id="346" name="Plagiarism--&gt;0"/>
          <p:cNvSpPr txBox="1"/>
          <p:nvPr/>
        </p:nvSpPr>
        <p:spPr>
          <a:xfrm>
            <a:off x="1187624" y="3573016"/>
            <a:ext cx="6408712"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4800" b="1">
                <a:solidFill>
                  <a:srgbClr val="FF0000"/>
                </a:solidFill>
                <a:latin typeface="+mj-lt"/>
                <a:ea typeface="+mj-ea"/>
                <a:cs typeface="+mj-cs"/>
                <a:sym typeface="Helvetica"/>
              </a:defRPr>
            </a:lvl1pPr>
          </a:lstStyle>
          <a:p>
            <a:r>
              <a:t>Plagiarism--&gt;0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346"/>
                                        </p:tgtEl>
                                        <p:attrNameLst>
                                          <p:attrName>style.visibility</p:attrName>
                                        </p:attrNameLst>
                                      </p:cBhvr>
                                      <p:to>
                                        <p:strVal val="visible"/>
                                      </p:to>
                                    </p:set>
                                    <p:anim calcmode="lin" valueType="num">
                                      <p:cBhvr>
                                        <p:cTn id="7" dur="1822" fill="hold"/>
                                        <p:tgtEl>
                                          <p:spTgt spid="346"/>
                                        </p:tgtEl>
                                        <p:attrNameLst>
                                          <p:attrName>ppt_x</p:attrName>
                                        </p:attrNameLst>
                                      </p:cBhvr>
                                      <p:tavLst>
                                        <p:tav tm="0">
                                          <p:val>
                                            <p:strVal val="#ppt_x"/>
                                          </p:val>
                                        </p:tav>
                                        <p:tav tm="100000">
                                          <p:val>
                                            <p:strVal val="#ppt_x"/>
                                          </p:val>
                                        </p:tav>
                                      </p:tavLst>
                                    </p:anim>
                                    <p:anim calcmode="lin" valueType="num">
                                      <p:cBhvr>
                                        <p:cTn id="8" dur="1822" fill="hold"/>
                                        <p:tgtEl>
                                          <p:spTgt spid="3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Assignment-1"/>
          <p:cNvSpPr txBox="1">
            <a:spLocks noGrp="1"/>
          </p:cNvSpPr>
          <p:nvPr>
            <p:ph type="title"/>
          </p:nvPr>
        </p:nvSpPr>
        <p:spPr>
          <a:prstGeom prst="rect">
            <a:avLst/>
          </a:prstGeom>
        </p:spPr>
        <p:txBody>
          <a:bodyPr/>
          <a:lstStyle/>
          <a:p>
            <a:r>
              <a:t>Assignment-1</a:t>
            </a:r>
          </a:p>
        </p:txBody>
      </p:sp>
      <p:sp>
        <p:nvSpPr>
          <p:cNvPr id="397" name="Read a color bmp;…"/>
          <p:cNvSpPr txBox="1">
            <a:spLocks noGrp="1"/>
          </p:cNvSpPr>
          <p:nvPr>
            <p:ph type="body" idx="1"/>
          </p:nvPr>
        </p:nvSpPr>
        <p:spPr>
          <a:prstGeom prst="rect">
            <a:avLst/>
          </a:prstGeom>
        </p:spPr>
        <p:txBody>
          <a:bodyPr/>
          <a:lstStyle/>
          <a:p>
            <a:r>
              <a:t>Read a color bmp;</a:t>
            </a:r>
          </a:p>
          <a:p>
            <a:r>
              <a:t>RGB-&gt;YUV;</a:t>
            </a:r>
          </a:p>
          <a:p>
            <a:r>
              <a:t>Color to gray: gray=Y in YUV color space;</a:t>
            </a:r>
          </a:p>
          <a:p>
            <a:r>
              <a:t>Rearrange gray intensity to lie between [0,255];</a:t>
            </a:r>
          </a:p>
          <a:p>
            <a:r>
              <a:t>Write a grayscale bmp;</a:t>
            </a:r>
          </a:p>
          <a:p>
            <a:r>
              <a:t>Change the luminance value Y;</a:t>
            </a:r>
          </a:p>
          <a:p>
            <a:r>
              <a:t>YUV-&gt;RGB;</a:t>
            </a:r>
          </a:p>
          <a:p>
            <a:r>
              <a:t>Write a color bmp.</a:t>
            </a:r>
          </a:p>
        </p:txBody>
      </p:sp>
    </p:spTree>
    <p:extLst>
      <p:ext uri="{BB962C8B-B14F-4D97-AF65-F5344CB8AC3E}">
        <p14:creationId xmlns:p14="http://schemas.microsoft.com/office/powerpoint/2010/main" val="295803724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hen,"/>
          <p:cNvSpPr txBox="1">
            <a:spLocks noGrp="1"/>
          </p:cNvSpPr>
          <p:nvPr>
            <p:ph type="title"/>
          </p:nvPr>
        </p:nvSpPr>
        <p:spPr>
          <a:prstGeom prst="rect">
            <a:avLst/>
          </a:prstGeom>
        </p:spPr>
        <p:txBody>
          <a:bodyPr/>
          <a:lstStyle/>
          <a:p>
            <a:r>
              <a:t>Then,</a:t>
            </a:r>
          </a:p>
        </p:txBody>
      </p:sp>
      <p:sp>
        <p:nvSpPr>
          <p:cNvPr id="349" name="正文"/>
          <p:cNvSpPr txBox="1">
            <a:spLocks noGrp="1"/>
          </p:cNvSpPr>
          <p:nvPr>
            <p:ph type="body" idx="1"/>
          </p:nvPr>
        </p:nvSpPr>
        <p:spPr>
          <a:prstGeom prst="rect">
            <a:avLst/>
          </a:prstGeom>
        </p:spPr>
        <p:txBody>
          <a:bodyPr/>
          <a:lstStyle/>
          <a:p>
            <a:endParaRPr/>
          </a:p>
        </p:txBody>
      </p:sp>
      <p:pic>
        <p:nvPicPr>
          <p:cNvPr id="350" name="frontpage.png" descr="frontpage.png"/>
          <p:cNvPicPr>
            <a:picLocks noChangeAspect="1"/>
          </p:cNvPicPr>
          <p:nvPr/>
        </p:nvPicPr>
        <p:blipFill>
          <a:blip r:embed="rId2"/>
          <a:stretch>
            <a:fillRect/>
          </a:stretch>
        </p:blipFill>
        <p:spPr>
          <a:xfrm>
            <a:off x="1700529" y="1509334"/>
            <a:ext cx="6459221" cy="471639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mportance of digital image"/>
          <p:cNvSpPr txBox="1">
            <a:spLocks noGrp="1"/>
          </p:cNvSpPr>
          <p:nvPr>
            <p:ph type="title"/>
          </p:nvPr>
        </p:nvSpPr>
        <p:spPr>
          <a:prstGeom prst="rect">
            <a:avLst/>
          </a:prstGeom>
        </p:spPr>
        <p:txBody>
          <a:bodyPr/>
          <a:lstStyle>
            <a:lvl1pPr>
              <a:defRPr sz="3600">
                <a:solidFill>
                  <a:srgbClr val="FFC000"/>
                </a:solidFill>
              </a:defRPr>
            </a:lvl1pPr>
          </a:lstStyle>
          <a:p>
            <a:r>
              <a:t>Importance of digital image</a:t>
            </a:r>
          </a:p>
        </p:txBody>
      </p:sp>
      <p:sp>
        <p:nvSpPr>
          <p:cNvPr id="165" name="Nowadays, multimedia is everywhere.…"/>
          <p:cNvSpPr txBox="1">
            <a:spLocks noGrp="1"/>
          </p:cNvSpPr>
          <p:nvPr>
            <p:ph type="body" idx="1"/>
          </p:nvPr>
        </p:nvSpPr>
        <p:spPr>
          <a:xfrm>
            <a:off x="71405" y="1689119"/>
            <a:ext cx="8964614" cy="4525964"/>
          </a:xfrm>
          <a:prstGeom prst="rect">
            <a:avLst/>
          </a:prstGeom>
        </p:spPr>
        <p:txBody>
          <a:bodyPr/>
          <a:lstStyle/>
          <a:p>
            <a:pPr>
              <a:lnSpc>
                <a:spcPct val="81000"/>
              </a:lnSpc>
              <a:defRPr sz="2400"/>
            </a:pPr>
            <a:r>
              <a:t>Nowadays, multimedia is everywhere.</a:t>
            </a:r>
            <a:endParaRPr sz="2600"/>
          </a:p>
          <a:p>
            <a:pPr marL="731519" lvl="1" indent="-274319">
              <a:lnSpc>
                <a:spcPct val="90000"/>
              </a:lnSpc>
              <a:spcBef>
                <a:spcPts val="400"/>
              </a:spcBef>
              <a:buClr>
                <a:schemeClr val="accent2"/>
              </a:buClr>
              <a:defRPr sz="1800"/>
            </a:pPr>
            <a:r>
              <a:t>As demonstrated by the project “The How Much Information” in University of California, Berkeley, about 1.2 billion hours video was produced in 2002, which is some 70,000 TB, and increasing year by year. </a:t>
            </a:r>
            <a:endParaRPr sz="2000"/>
          </a:p>
          <a:p>
            <a:pPr>
              <a:lnSpc>
                <a:spcPct val="81000"/>
              </a:lnSpc>
              <a:defRPr sz="2600"/>
            </a:pPr>
            <a:endParaRPr sz="2000"/>
          </a:p>
          <a:p>
            <a:pPr>
              <a:lnSpc>
                <a:spcPct val="81000"/>
              </a:lnSpc>
              <a:defRPr sz="2400"/>
            </a:pPr>
            <a:r>
              <a:t>Digital image (or video stream) is the main form to present information. </a:t>
            </a:r>
            <a:endParaRPr sz="2600"/>
          </a:p>
          <a:p>
            <a:pPr marL="731519" lvl="1" indent="-274319">
              <a:lnSpc>
                <a:spcPct val="81000"/>
              </a:lnSpc>
              <a:spcBef>
                <a:spcPts val="400"/>
              </a:spcBef>
              <a:buClr>
                <a:schemeClr val="accent2"/>
              </a:buClr>
              <a:defRPr sz="1800"/>
            </a:pPr>
            <a:r>
              <a:t>For human being, </a:t>
            </a:r>
            <a:r>
              <a:rPr>
                <a:solidFill>
                  <a:srgbClr val="FF0000"/>
                </a:solidFill>
              </a:rPr>
              <a:t>more than 60% </a:t>
            </a:r>
            <a:r>
              <a:t>information are obtained by vision, which is the basis to perceive and understand the surrounding. </a:t>
            </a:r>
            <a:endParaRPr sz="2500"/>
          </a:p>
          <a:p>
            <a:pPr marL="731519" lvl="1" indent="-274319">
              <a:lnSpc>
                <a:spcPct val="81000"/>
              </a:lnSpc>
              <a:spcBef>
                <a:spcPts val="400"/>
              </a:spcBef>
              <a:buClr>
                <a:schemeClr val="accent2"/>
              </a:buClr>
              <a:defRPr sz="1800"/>
            </a:pPr>
            <a:r>
              <a:t>Basis of </a:t>
            </a:r>
            <a:r>
              <a:rPr>
                <a:solidFill>
                  <a:srgbClr val="FF0000"/>
                </a:solidFill>
              </a:rPr>
              <a:t>computer vision </a:t>
            </a:r>
            <a:r>
              <a:t>and </a:t>
            </a:r>
            <a:r>
              <a:rPr>
                <a:solidFill>
                  <a:srgbClr val="FF0000"/>
                </a:solidFill>
              </a:rPr>
              <a:t>computer graphics</a:t>
            </a:r>
            <a:r>
              <a:t>.</a:t>
            </a:r>
            <a:endParaRPr sz="2500"/>
          </a:p>
          <a:p>
            <a:pPr marL="731519" lvl="1" indent="-274319">
              <a:lnSpc>
                <a:spcPct val="90000"/>
              </a:lnSpc>
              <a:spcBef>
                <a:spcPts val="400"/>
              </a:spcBef>
              <a:buClr>
                <a:schemeClr val="accent2"/>
              </a:buClr>
              <a:defRPr sz="1800"/>
            </a:pPr>
            <a:r>
              <a:t>Applications: Computer animation, video surveillance, medical image processing, remote image processing, visual effect &amp; enhancement, etc..</a:t>
            </a:r>
            <a:endParaRPr sz="2000"/>
          </a:p>
          <a:p>
            <a:pPr>
              <a:lnSpc>
                <a:spcPct val="81000"/>
              </a:lnSpc>
              <a:defRPr sz="2600"/>
            </a:pPr>
            <a:endParaRPr sz="2000"/>
          </a:p>
          <a:p>
            <a:pPr>
              <a:lnSpc>
                <a:spcPct val="81000"/>
              </a:lnSpc>
              <a:defRPr sz="2400"/>
            </a:pPr>
            <a:r>
              <a:t>Different forms of imaging</a:t>
            </a:r>
            <a:endParaRPr sz="2900"/>
          </a:p>
          <a:p>
            <a:pPr marL="731519" lvl="1" indent="-274319">
              <a:lnSpc>
                <a:spcPct val="81000"/>
              </a:lnSpc>
              <a:spcBef>
                <a:spcPts val="400"/>
              </a:spcBef>
              <a:buClr>
                <a:schemeClr val="accent2"/>
              </a:buClr>
              <a:defRPr sz="2000"/>
            </a:pPr>
            <a:r>
              <a:t>visible, X-ray, Ultrasonic wave, Infrared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5">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65">
                                            <p:txEl>
                                              <p:pRg st="4" end="4"/>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p:tmAbs val="0"/>
                                  </p:iterate>
                                  <p:childTnLst>
                                    <p:set>
                                      <p:cBhvr>
                                        <p:cTn id="12" fill="hold"/>
                                        <p:tgtEl>
                                          <p:spTgt spid="165">
                                            <p:txEl>
                                              <p:pRg st="5" end="5"/>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165">
                                            <p:txEl>
                                              <p:pRg st="6" end="6"/>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6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65">
                                            <p:txEl>
                                              <p:pRg st="8" end="8"/>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16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at is digital image processing"/>
          <p:cNvSpPr txBox="1">
            <a:spLocks noGrp="1"/>
          </p:cNvSpPr>
          <p:nvPr>
            <p:ph type="title"/>
          </p:nvPr>
        </p:nvSpPr>
        <p:spPr>
          <a:prstGeom prst="rect">
            <a:avLst/>
          </a:prstGeom>
        </p:spPr>
        <p:txBody>
          <a:bodyPr>
            <a:normAutofit fontScale="90000"/>
          </a:bodyPr>
          <a:lstStyle>
            <a:lvl1pPr defTabSz="905255">
              <a:defRPr sz="4455"/>
            </a:lvl1pPr>
          </a:lstStyle>
          <a:p>
            <a:r>
              <a:t>What is digital image processing</a:t>
            </a:r>
          </a:p>
        </p:txBody>
      </p:sp>
      <p:sp>
        <p:nvSpPr>
          <p:cNvPr id="168" name="Image acquisition…"/>
          <p:cNvSpPr txBox="1">
            <a:spLocks noGrp="1"/>
          </p:cNvSpPr>
          <p:nvPr>
            <p:ph type="body" idx="1"/>
          </p:nvPr>
        </p:nvSpPr>
        <p:spPr>
          <a:prstGeom prst="rect">
            <a:avLst/>
          </a:prstGeom>
        </p:spPr>
        <p:txBody>
          <a:bodyPr/>
          <a:lstStyle/>
          <a:p>
            <a:pPr marL="438911" indent="-320039">
              <a:lnSpc>
                <a:spcPct val="80000"/>
              </a:lnSpc>
              <a:defRPr sz="2200"/>
            </a:pPr>
            <a:r>
              <a:t>Image acquisition</a:t>
            </a:r>
          </a:p>
          <a:p>
            <a:pPr marL="731519" lvl="1" indent="-274319">
              <a:lnSpc>
                <a:spcPct val="80000"/>
              </a:lnSpc>
              <a:spcBef>
                <a:spcPts val="400"/>
              </a:spcBef>
              <a:buClr>
                <a:schemeClr val="accent2"/>
              </a:buClr>
              <a:defRPr sz="1900"/>
            </a:pPr>
            <a:r>
              <a:t>Automatic aperture correction and color balance</a:t>
            </a:r>
          </a:p>
          <a:p>
            <a:pPr marL="731519" lvl="1" indent="-274319">
              <a:lnSpc>
                <a:spcPct val="80000"/>
              </a:lnSpc>
              <a:spcBef>
                <a:spcPts val="400"/>
              </a:spcBef>
              <a:buClr>
                <a:schemeClr val="accent2"/>
              </a:buClr>
              <a:defRPr sz="1900"/>
            </a:pPr>
            <a:r>
              <a:t>Image reconstruction</a:t>
            </a:r>
          </a:p>
          <a:p>
            <a:pPr marL="438911" indent="-320039">
              <a:lnSpc>
                <a:spcPct val="80000"/>
              </a:lnSpc>
              <a:defRPr sz="2200"/>
            </a:pPr>
            <a:r>
              <a:t>Display and print</a:t>
            </a:r>
          </a:p>
          <a:p>
            <a:pPr marL="731519" lvl="1" indent="-274319">
              <a:lnSpc>
                <a:spcPct val="80000"/>
              </a:lnSpc>
              <a:spcBef>
                <a:spcPts val="400"/>
              </a:spcBef>
              <a:buClr>
                <a:schemeClr val="accent2"/>
              </a:buClr>
              <a:defRPr sz="1900"/>
            </a:pPr>
            <a:r>
              <a:t>Automatic size adjustment</a:t>
            </a:r>
          </a:p>
          <a:p>
            <a:pPr marL="731519" lvl="1" indent="-274319">
              <a:lnSpc>
                <a:spcPct val="80000"/>
              </a:lnSpc>
              <a:spcBef>
                <a:spcPts val="400"/>
              </a:spcBef>
              <a:buClr>
                <a:schemeClr val="accent2"/>
              </a:buClr>
              <a:defRPr sz="1900"/>
            </a:pPr>
            <a:r>
              <a:t>Color correction (CMYK vs. RGB)</a:t>
            </a:r>
          </a:p>
          <a:p>
            <a:pPr marL="438911" indent="-320039">
              <a:lnSpc>
                <a:spcPct val="80000"/>
              </a:lnSpc>
              <a:defRPr sz="2200"/>
            </a:pPr>
            <a:r>
              <a:t>Storage and Transmission</a:t>
            </a:r>
          </a:p>
          <a:p>
            <a:pPr marL="731519" lvl="1" indent="-274319">
              <a:lnSpc>
                <a:spcPct val="80000"/>
              </a:lnSpc>
              <a:spcBef>
                <a:spcPts val="400"/>
              </a:spcBef>
              <a:buClr>
                <a:schemeClr val="accent2"/>
              </a:buClr>
              <a:defRPr sz="1900"/>
            </a:pPr>
            <a:r>
              <a:t>High efficient storing: less temporal-spatial  cost</a:t>
            </a:r>
          </a:p>
          <a:p>
            <a:pPr marL="731519" lvl="1" indent="-274319">
              <a:lnSpc>
                <a:spcPct val="80000"/>
              </a:lnSpc>
              <a:spcBef>
                <a:spcPts val="400"/>
              </a:spcBef>
              <a:buClr>
                <a:schemeClr val="accent2"/>
              </a:buClr>
              <a:defRPr sz="1900"/>
            </a:pPr>
            <a:r>
              <a:t>Convenient transmission: Lossless, efficient, and secure</a:t>
            </a:r>
          </a:p>
          <a:p>
            <a:pPr marL="438911" indent="-320039">
              <a:lnSpc>
                <a:spcPct val="80000"/>
              </a:lnSpc>
              <a:defRPr sz="2200"/>
            </a:pPr>
            <a:r>
              <a:t>Enhancement and restoration</a:t>
            </a:r>
          </a:p>
          <a:p>
            <a:pPr marL="731519" lvl="1" indent="-274319">
              <a:lnSpc>
                <a:spcPct val="80000"/>
              </a:lnSpc>
              <a:spcBef>
                <a:spcPts val="400"/>
              </a:spcBef>
              <a:buClr>
                <a:schemeClr val="accent2"/>
              </a:buClr>
              <a:defRPr sz="1900"/>
            </a:pPr>
            <a:r>
              <a:t>Image restoration</a:t>
            </a:r>
            <a:r>
              <a:rPr>
                <a:latin typeface="+mj-lt"/>
                <a:ea typeface="+mj-ea"/>
                <a:cs typeface="+mj-cs"/>
                <a:sym typeface="Helvetica"/>
              </a:rPr>
              <a:t>：</a:t>
            </a:r>
            <a:r>
              <a:t>Inpainting</a:t>
            </a:r>
          </a:p>
          <a:p>
            <a:pPr marL="731519" lvl="1" indent="-274319">
              <a:lnSpc>
                <a:spcPct val="80000"/>
              </a:lnSpc>
              <a:spcBef>
                <a:spcPts val="400"/>
              </a:spcBef>
              <a:buClr>
                <a:schemeClr val="accent2"/>
              </a:buClr>
              <a:defRPr sz="1900"/>
            </a:pPr>
            <a:r>
              <a:t>Improve visual effect</a:t>
            </a:r>
            <a:r>
              <a:rPr>
                <a:latin typeface="+mj-lt"/>
                <a:ea typeface="+mj-ea"/>
                <a:cs typeface="+mj-cs"/>
                <a:sym typeface="Helvetica"/>
              </a:rPr>
              <a:t>：</a:t>
            </a:r>
            <a:r>
              <a:t>dehazing,retinex,deblur,super-resolution</a:t>
            </a:r>
          </a:p>
          <a:p>
            <a:pPr marL="438911" indent="-320039">
              <a:lnSpc>
                <a:spcPct val="80000"/>
              </a:lnSpc>
              <a:defRPr sz="2200"/>
            </a:pPr>
            <a:r>
              <a:t>Recognition and understanding</a:t>
            </a:r>
          </a:p>
          <a:p>
            <a:pPr marL="731519" lvl="1" indent="-274319">
              <a:lnSpc>
                <a:spcPct val="80000"/>
              </a:lnSpc>
              <a:spcBef>
                <a:spcPts val="400"/>
              </a:spcBef>
              <a:buClr>
                <a:schemeClr val="accent2"/>
              </a:buClr>
              <a:defRPr sz="1900"/>
            </a:pPr>
            <a:r>
              <a:t>Character recognition</a:t>
            </a:r>
            <a:r>
              <a:rPr>
                <a:latin typeface="+mj-lt"/>
                <a:ea typeface="+mj-ea"/>
                <a:cs typeface="+mj-cs"/>
                <a:sym typeface="Helvetica"/>
              </a:rPr>
              <a:t>：</a:t>
            </a:r>
            <a:r>
              <a:t>OCR</a:t>
            </a:r>
            <a:r>
              <a:rPr>
                <a:latin typeface="+mj-lt"/>
                <a:ea typeface="+mj-ea"/>
                <a:cs typeface="+mj-cs"/>
                <a:sym typeface="Helvetica"/>
              </a:rPr>
              <a:t>，</a:t>
            </a:r>
            <a:r>
              <a:t>object detection: face detection</a:t>
            </a:r>
          </a:p>
          <a:p>
            <a:pPr marL="731519" lvl="1" indent="-274319">
              <a:lnSpc>
                <a:spcPct val="80000"/>
              </a:lnSpc>
              <a:spcBef>
                <a:spcPts val="400"/>
              </a:spcBef>
              <a:buClr>
                <a:schemeClr val="accent2"/>
              </a:buClr>
              <a:defRPr sz="1900"/>
            </a:pPr>
            <a:r>
              <a:t>Scene understanding</a:t>
            </a:r>
            <a:r>
              <a:rPr>
                <a:latin typeface="+mj-lt"/>
                <a:ea typeface="+mj-ea"/>
                <a:cs typeface="+mj-cs"/>
                <a:sym typeface="Helvetica"/>
              </a:rPr>
              <a:t>：</a:t>
            </a:r>
            <a:r>
              <a:t>image  retrieval, scene classification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68">
                                            <p:bg/>
                                          </p:spTgt>
                                        </p:tgtEl>
                                        <p:attrNameLst>
                                          <p:attrName>style.visibility</p:attrName>
                                        </p:attrNameLst>
                                      </p:cBhvr>
                                      <p:to>
                                        <p:strVal val="visible"/>
                                      </p:to>
                                    </p:set>
                                    <p:anim calcmode="lin" valueType="num">
                                      <p:cBhvr>
                                        <p:cTn id="7" dur="500" fill="hold"/>
                                        <p:tgtEl>
                                          <p:spTgt spid="168">
                                            <p:bg/>
                                          </p:spTgt>
                                        </p:tgtEl>
                                        <p:attrNameLst>
                                          <p:attrName>ppt_x</p:attrName>
                                        </p:attrNameLst>
                                      </p:cBhvr>
                                      <p:tavLst>
                                        <p:tav tm="0">
                                          <p:val>
                                            <p:strVal val="#ppt_x"/>
                                          </p:val>
                                        </p:tav>
                                        <p:tav tm="100000">
                                          <p:val>
                                            <p:strVal val="#ppt_x"/>
                                          </p:val>
                                        </p:tav>
                                      </p:tavLst>
                                    </p:anim>
                                    <p:anim calcmode="lin" valueType="num">
                                      <p:cBhvr>
                                        <p:cTn id="8" dur="500" fill="hold"/>
                                        <p:tgtEl>
                                          <p:spTgt spid="168">
                                            <p:bg/>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iterate>
                                    <p:tmAbs val="0"/>
                                  </p:iterate>
                                  <p:childTnLst>
                                    <p:set>
                                      <p:cBhvr>
                                        <p:cTn id="10" fill="hold"/>
                                        <p:tgtEl>
                                          <p:spTgt spid="168">
                                            <p:txEl>
                                              <p:pRg st="0" end="0"/>
                                            </p:txEl>
                                          </p:spTgt>
                                        </p:tgtEl>
                                        <p:attrNameLst>
                                          <p:attrName>style.visibility</p:attrName>
                                        </p:attrNameLst>
                                      </p:cBhvr>
                                      <p:to>
                                        <p:strVal val="visible"/>
                                      </p:to>
                                    </p:set>
                                    <p:anim calcmode="lin" valueType="num">
                                      <p:cBhvr>
                                        <p:cTn id="11" dur="500" fill="hold"/>
                                        <p:tgtEl>
                                          <p:spTgt spid="168">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16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iterate>
                                    <p:tmAbs val="0"/>
                                  </p:iterate>
                                  <p:childTnLst>
                                    <p:set>
                                      <p:cBhvr>
                                        <p:cTn id="14" fill="hold"/>
                                        <p:tgtEl>
                                          <p:spTgt spid="168">
                                            <p:txEl>
                                              <p:pRg st="1" end="1"/>
                                            </p:txEl>
                                          </p:spTgt>
                                        </p:tgtEl>
                                        <p:attrNameLst>
                                          <p:attrName>style.visibility</p:attrName>
                                        </p:attrNameLst>
                                      </p:cBhvr>
                                      <p:to>
                                        <p:strVal val="visible"/>
                                      </p:to>
                                    </p:set>
                                    <p:anim calcmode="lin" valueType="num">
                                      <p:cBhvr>
                                        <p:cTn id="15" dur="500" fill="hold"/>
                                        <p:tgtEl>
                                          <p:spTgt spid="168">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168">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1" nodeType="withEffect">
                                  <p:stCondLst>
                                    <p:cond delay="0"/>
                                  </p:stCondLst>
                                  <p:iterate>
                                    <p:tmAbs val="0"/>
                                  </p:iterate>
                                  <p:childTnLst>
                                    <p:set>
                                      <p:cBhvr>
                                        <p:cTn id="18" fill="hold"/>
                                        <p:tgtEl>
                                          <p:spTgt spid="168">
                                            <p:txEl>
                                              <p:pRg st="2" end="2"/>
                                            </p:txEl>
                                          </p:spTgt>
                                        </p:tgtEl>
                                        <p:attrNameLst>
                                          <p:attrName>style.visibility</p:attrName>
                                        </p:attrNameLst>
                                      </p:cBhvr>
                                      <p:to>
                                        <p:strVal val="visible"/>
                                      </p:to>
                                    </p:set>
                                    <p:anim calcmode="lin" valueType="num">
                                      <p:cBhvr>
                                        <p:cTn id="19" dur="500" fill="hold"/>
                                        <p:tgtEl>
                                          <p:spTgt spid="168">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1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iterate>
                                    <p:tmAbs val="0"/>
                                  </p:iterate>
                                  <p:childTnLst>
                                    <p:set>
                                      <p:cBhvr>
                                        <p:cTn id="24" fill="hold"/>
                                        <p:tgtEl>
                                          <p:spTgt spid="168">
                                            <p:txEl>
                                              <p:pRg st="3" end="3"/>
                                            </p:txEl>
                                          </p:spTgt>
                                        </p:tgtEl>
                                        <p:attrNameLst>
                                          <p:attrName>style.visibility</p:attrName>
                                        </p:attrNameLst>
                                      </p:cBhvr>
                                      <p:to>
                                        <p:strVal val="visible"/>
                                      </p:to>
                                    </p:set>
                                    <p:anim calcmode="lin" valueType="num">
                                      <p:cBhvr>
                                        <p:cTn id="25" dur="500" fill="hold"/>
                                        <p:tgtEl>
                                          <p:spTgt spid="168">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168">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1" nodeType="withEffect">
                                  <p:stCondLst>
                                    <p:cond delay="0"/>
                                  </p:stCondLst>
                                  <p:iterate>
                                    <p:tmAbs val="0"/>
                                  </p:iterate>
                                  <p:childTnLst>
                                    <p:set>
                                      <p:cBhvr>
                                        <p:cTn id="28" fill="hold"/>
                                        <p:tgtEl>
                                          <p:spTgt spid="168">
                                            <p:txEl>
                                              <p:pRg st="4" end="4"/>
                                            </p:txEl>
                                          </p:spTgt>
                                        </p:tgtEl>
                                        <p:attrNameLst>
                                          <p:attrName>style.visibility</p:attrName>
                                        </p:attrNameLst>
                                      </p:cBhvr>
                                      <p:to>
                                        <p:strVal val="visible"/>
                                      </p:to>
                                    </p:set>
                                    <p:anim calcmode="lin" valueType="num">
                                      <p:cBhvr>
                                        <p:cTn id="29" dur="500" fill="hold"/>
                                        <p:tgtEl>
                                          <p:spTgt spid="168">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68">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1" nodeType="withEffect">
                                  <p:stCondLst>
                                    <p:cond delay="0"/>
                                  </p:stCondLst>
                                  <p:iterate>
                                    <p:tmAbs val="0"/>
                                  </p:iterate>
                                  <p:childTnLst>
                                    <p:set>
                                      <p:cBhvr>
                                        <p:cTn id="32" fill="hold"/>
                                        <p:tgtEl>
                                          <p:spTgt spid="168">
                                            <p:txEl>
                                              <p:pRg st="5" end="5"/>
                                            </p:txEl>
                                          </p:spTgt>
                                        </p:tgtEl>
                                        <p:attrNameLst>
                                          <p:attrName>style.visibility</p:attrName>
                                        </p:attrNameLst>
                                      </p:cBhvr>
                                      <p:to>
                                        <p:strVal val="visible"/>
                                      </p:to>
                                    </p:set>
                                    <p:anim calcmode="lin" valueType="num">
                                      <p:cBhvr>
                                        <p:cTn id="33" dur="500" fill="hold"/>
                                        <p:tgtEl>
                                          <p:spTgt spid="168">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16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1" nodeType="clickEffect">
                                  <p:stCondLst>
                                    <p:cond delay="0"/>
                                  </p:stCondLst>
                                  <p:iterate>
                                    <p:tmAbs val="0"/>
                                  </p:iterate>
                                  <p:childTnLst>
                                    <p:set>
                                      <p:cBhvr>
                                        <p:cTn id="38" fill="hold"/>
                                        <p:tgtEl>
                                          <p:spTgt spid="168">
                                            <p:txEl>
                                              <p:pRg st="6" end="6"/>
                                            </p:txEl>
                                          </p:spTgt>
                                        </p:tgtEl>
                                        <p:attrNameLst>
                                          <p:attrName>style.visibility</p:attrName>
                                        </p:attrNameLst>
                                      </p:cBhvr>
                                      <p:to>
                                        <p:strVal val="visible"/>
                                      </p:to>
                                    </p:set>
                                    <p:anim calcmode="lin" valueType="num">
                                      <p:cBhvr>
                                        <p:cTn id="39" dur="500" fill="hold"/>
                                        <p:tgtEl>
                                          <p:spTgt spid="168">
                                            <p:txEl>
                                              <p:pRg st="6" end="6"/>
                                            </p:txEl>
                                          </p:spTgt>
                                        </p:tgtEl>
                                        <p:attrNameLst>
                                          <p:attrName>ppt_x</p:attrName>
                                        </p:attrNameLst>
                                      </p:cBhvr>
                                      <p:tavLst>
                                        <p:tav tm="0">
                                          <p:val>
                                            <p:strVal val="#ppt_x"/>
                                          </p:val>
                                        </p:tav>
                                        <p:tav tm="100000">
                                          <p:val>
                                            <p:strVal val="#ppt_x"/>
                                          </p:val>
                                        </p:tav>
                                      </p:tavLst>
                                    </p:anim>
                                    <p:anim calcmode="lin" valueType="num">
                                      <p:cBhvr>
                                        <p:cTn id="40" dur="500" fill="hold"/>
                                        <p:tgtEl>
                                          <p:spTgt spid="168">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1" nodeType="withEffect">
                                  <p:stCondLst>
                                    <p:cond delay="0"/>
                                  </p:stCondLst>
                                  <p:iterate>
                                    <p:tmAbs val="0"/>
                                  </p:iterate>
                                  <p:childTnLst>
                                    <p:set>
                                      <p:cBhvr>
                                        <p:cTn id="42" fill="hold"/>
                                        <p:tgtEl>
                                          <p:spTgt spid="168">
                                            <p:txEl>
                                              <p:pRg st="7" end="7"/>
                                            </p:txEl>
                                          </p:spTgt>
                                        </p:tgtEl>
                                        <p:attrNameLst>
                                          <p:attrName>style.visibility</p:attrName>
                                        </p:attrNameLst>
                                      </p:cBhvr>
                                      <p:to>
                                        <p:strVal val="visible"/>
                                      </p:to>
                                    </p:set>
                                    <p:anim calcmode="lin" valueType="num">
                                      <p:cBhvr>
                                        <p:cTn id="43" dur="500" fill="hold"/>
                                        <p:tgtEl>
                                          <p:spTgt spid="168">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68">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1" nodeType="withEffect">
                                  <p:stCondLst>
                                    <p:cond delay="0"/>
                                  </p:stCondLst>
                                  <p:iterate>
                                    <p:tmAbs val="0"/>
                                  </p:iterate>
                                  <p:childTnLst>
                                    <p:set>
                                      <p:cBhvr>
                                        <p:cTn id="46" fill="hold"/>
                                        <p:tgtEl>
                                          <p:spTgt spid="168">
                                            <p:txEl>
                                              <p:pRg st="8" end="8"/>
                                            </p:txEl>
                                          </p:spTgt>
                                        </p:tgtEl>
                                        <p:attrNameLst>
                                          <p:attrName>style.visibility</p:attrName>
                                        </p:attrNameLst>
                                      </p:cBhvr>
                                      <p:to>
                                        <p:strVal val="visible"/>
                                      </p:to>
                                    </p:set>
                                    <p:anim calcmode="lin" valueType="num">
                                      <p:cBhvr>
                                        <p:cTn id="47" dur="500" fill="hold"/>
                                        <p:tgtEl>
                                          <p:spTgt spid="168">
                                            <p:txEl>
                                              <p:pRg st="8" end="8"/>
                                            </p:txEl>
                                          </p:spTgt>
                                        </p:tgtEl>
                                        <p:attrNameLst>
                                          <p:attrName>ppt_x</p:attrName>
                                        </p:attrNameLst>
                                      </p:cBhvr>
                                      <p:tavLst>
                                        <p:tav tm="0">
                                          <p:val>
                                            <p:strVal val="#ppt_x"/>
                                          </p:val>
                                        </p:tav>
                                        <p:tav tm="100000">
                                          <p:val>
                                            <p:strVal val="#ppt_x"/>
                                          </p:val>
                                        </p:tav>
                                      </p:tavLst>
                                    </p:anim>
                                    <p:anim calcmode="lin" valueType="num">
                                      <p:cBhvr>
                                        <p:cTn id="48" dur="500" fill="hold"/>
                                        <p:tgtEl>
                                          <p:spTgt spid="16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1" nodeType="clickEffect">
                                  <p:stCondLst>
                                    <p:cond delay="0"/>
                                  </p:stCondLst>
                                  <p:iterate>
                                    <p:tmAbs val="0"/>
                                  </p:iterate>
                                  <p:childTnLst>
                                    <p:set>
                                      <p:cBhvr>
                                        <p:cTn id="52" fill="hold"/>
                                        <p:tgtEl>
                                          <p:spTgt spid="168">
                                            <p:txEl>
                                              <p:pRg st="9" end="9"/>
                                            </p:txEl>
                                          </p:spTgt>
                                        </p:tgtEl>
                                        <p:attrNameLst>
                                          <p:attrName>style.visibility</p:attrName>
                                        </p:attrNameLst>
                                      </p:cBhvr>
                                      <p:to>
                                        <p:strVal val="visible"/>
                                      </p:to>
                                    </p:set>
                                    <p:anim calcmode="lin" valueType="num">
                                      <p:cBhvr>
                                        <p:cTn id="53" dur="500" fill="hold"/>
                                        <p:tgtEl>
                                          <p:spTgt spid="168">
                                            <p:txEl>
                                              <p:pRg st="9" end="9"/>
                                            </p:txEl>
                                          </p:spTgt>
                                        </p:tgtEl>
                                        <p:attrNameLst>
                                          <p:attrName>ppt_x</p:attrName>
                                        </p:attrNameLst>
                                      </p:cBhvr>
                                      <p:tavLst>
                                        <p:tav tm="0">
                                          <p:val>
                                            <p:strVal val="#ppt_x"/>
                                          </p:val>
                                        </p:tav>
                                        <p:tav tm="100000">
                                          <p:val>
                                            <p:strVal val="#ppt_x"/>
                                          </p:val>
                                        </p:tav>
                                      </p:tavLst>
                                    </p:anim>
                                    <p:anim calcmode="lin" valueType="num">
                                      <p:cBhvr>
                                        <p:cTn id="54" dur="500" fill="hold"/>
                                        <p:tgtEl>
                                          <p:spTgt spid="168">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1" nodeType="withEffect">
                                  <p:stCondLst>
                                    <p:cond delay="0"/>
                                  </p:stCondLst>
                                  <p:iterate>
                                    <p:tmAbs val="0"/>
                                  </p:iterate>
                                  <p:childTnLst>
                                    <p:set>
                                      <p:cBhvr>
                                        <p:cTn id="56" fill="hold"/>
                                        <p:tgtEl>
                                          <p:spTgt spid="168">
                                            <p:txEl>
                                              <p:pRg st="10" end="10"/>
                                            </p:txEl>
                                          </p:spTgt>
                                        </p:tgtEl>
                                        <p:attrNameLst>
                                          <p:attrName>style.visibility</p:attrName>
                                        </p:attrNameLst>
                                      </p:cBhvr>
                                      <p:to>
                                        <p:strVal val="visible"/>
                                      </p:to>
                                    </p:set>
                                    <p:anim calcmode="lin" valueType="num">
                                      <p:cBhvr>
                                        <p:cTn id="57" dur="500" fill="hold"/>
                                        <p:tgtEl>
                                          <p:spTgt spid="168">
                                            <p:txEl>
                                              <p:pRg st="10" end="10"/>
                                            </p:txEl>
                                          </p:spTgt>
                                        </p:tgtEl>
                                        <p:attrNameLst>
                                          <p:attrName>ppt_x</p:attrName>
                                        </p:attrNameLst>
                                      </p:cBhvr>
                                      <p:tavLst>
                                        <p:tav tm="0">
                                          <p:val>
                                            <p:strVal val="#ppt_x"/>
                                          </p:val>
                                        </p:tav>
                                        <p:tav tm="100000">
                                          <p:val>
                                            <p:strVal val="#ppt_x"/>
                                          </p:val>
                                        </p:tav>
                                      </p:tavLst>
                                    </p:anim>
                                    <p:anim calcmode="lin" valueType="num">
                                      <p:cBhvr>
                                        <p:cTn id="58" dur="500" fill="hold"/>
                                        <p:tgtEl>
                                          <p:spTgt spid="168">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1" nodeType="withEffect">
                                  <p:stCondLst>
                                    <p:cond delay="0"/>
                                  </p:stCondLst>
                                  <p:iterate>
                                    <p:tmAbs val="0"/>
                                  </p:iterate>
                                  <p:childTnLst>
                                    <p:set>
                                      <p:cBhvr>
                                        <p:cTn id="60" fill="hold"/>
                                        <p:tgtEl>
                                          <p:spTgt spid="168">
                                            <p:txEl>
                                              <p:pRg st="11" end="11"/>
                                            </p:txEl>
                                          </p:spTgt>
                                        </p:tgtEl>
                                        <p:attrNameLst>
                                          <p:attrName>style.visibility</p:attrName>
                                        </p:attrNameLst>
                                      </p:cBhvr>
                                      <p:to>
                                        <p:strVal val="visible"/>
                                      </p:to>
                                    </p:set>
                                    <p:anim calcmode="lin" valueType="num">
                                      <p:cBhvr>
                                        <p:cTn id="61" dur="500" fill="hold"/>
                                        <p:tgtEl>
                                          <p:spTgt spid="168">
                                            <p:txEl>
                                              <p:pRg st="11" end="11"/>
                                            </p:txEl>
                                          </p:spTgt>
                                        </p:tgtEl>
                                        <p:attrNameLst>
                                          <p:attrName>ppt_x</p:attrName>
                                        </p:attrNameLst>
                                      </p:cBhvr>
                                      <p:tavLst>
                                        <p:tav tm="0">
                                          <p:val>
                                            <p:strVal val="#ppt_x"/>
                                          </p:val>
                                        </p:tav>
                                        <p:tav tm="100000">
                                          <p:val>
                                            <p:strVal val="#ppt_x"/>
                                          </p:val>
                                        </p:tav>
                                      </p:tavLst>
                                    </p:anim>
                                    <p:anim calcmode="lin" valueType="num">
                                      <p:cBhvr>
                                        <p:cTn id="62" dur="500" fill="hold"/>
                                        <p:tgtEl>
                                          <p:spTgt spid="16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1" nodeType="clickEffect">
                                  <p:stCondLst>
                                    <p:cond delay="0"/>
                                  </p:stCondLst>
                                  <p:iterate>
                                    <p:tmAbs val="0"/>
                                  </p:iterate>
                                  <p:childTnLst>
                                    <p:set>
                                      <p:cBhvr>
                                        <p:cTn id="66" fill="hold"/>
                                        <p:tgtEl>
                                          <p:spTgt spid="168">
                                            <p:txEl>
                                              <p:pRg st="12" end="12"/>
                                            </p:txEl>
                                          </p:spTgt>
                                        </p:tgtEl>
                                        <p:attrNameLst>
                                          <p:attrName>style.visibility</p:attrName>
                                        </p:attrNameLst>
                                      </p:cBhvr>
                                      <p:to>
                                        <p:strVal val="visible"/>
                                      </p:to>
                                    </p:set>
                                    <p:anim calcmode="lin" valueType="num">
                                      <p:cBhvr>
                                        <p:cTn id="67" dur="500" fill="hold"/>
                                        <p:tgtEl>
                                          <p:spTgt spid="168">
                                            <p:txEl>
                                              <p:pRg st="12" end="12"/>
                                            </p:txEl>
                                          </p:spTgt>
                                        </p:tgtEl>
                                        <p:attrNameLst>
                                          <p:attrName>ppt_x</p:attrName>
                                        </p:attrNameLst>
                                      </p:cBhvr>
                                      <p:tavLst>
                                        <p:tav tm="0">
                                          <p:val>
                                            <p:strVal val="#ppt_x"/>
                                          </p:val>
                                        </p:tav>
                                        <p:tav tm="100000">
                                          <p:val>
                                            <p:strVal val="#ppt_x"/>
                                          </p:val>
                                        </p:tav>
                                      </p:tavLst>
                                    </p:anim>
                                    <p:anim calcmode="lin" valueType="num">
                                      <p:cBhvr>
                                        <p:cTn id="68" dur="500" fill="hold"/>
                                        <p:tgtEl>
                                          <p:spTgt spid="168">
                                            <p:txEl>
                                              <p:pRg st="12" end="12"/>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1" nodeType="withEffect">
                                  <p:stCondLst>
                                    <p:cond delay="0"/>
                                  </p:stCondLst>
                                  <p:iterate>
                                    <p:tmAbs val="0"/>
                                  </p:iterate>
                                  <p:childTnLst>
                                    <p:set>
                                      <p:cBhvr>
                                        <p:cTn id="70" fill="hold"/>
                                        <p:tgtEl>
                                          <p:spTgt spid="168">
                                            <p:txEl>
                                              <p:pRg st="13" end="13"/>
                                            </p:txEl>
                                          </p:spTgt>
                                        </p:tgtEl>
                                        <p:attrNameLst>
                                          <p:attrName>style.visibility</p:attrName>
                                        </p:attrNameLst>
                                      </p:cBhvr>
                                      <p:to>
                                        <p:strVal val="visible"/>
                                      </p:to>
                                    </p:set>
                                    <p:anim calcmode="lin" valueType="num">
                                      <p:cBhvr>
                                        <p:cTn id="71" dur="500" fill="hold"/>
                                        <p:tgtEl>
                                          <p:spTgt spid="168">
                                            <p:txEl>
                                              <p:pRg st="13" end="13"/>
                                            </p:txEl>
                                          </p:spTgt>
                                        </p:tgtEl>
                                        <p:attrNameLst>
                                          <p:attrName>ppt_x</p:attrName>
                                        </p:attrNameLst>
                                      </p:cBhvr>
                                      <p:tavLst>
                                        <p:tav tm="0">
                                          <p:val>
                                            <p:strVal val="#ppt_x"/>
                                          </p:val>
                                        </p:tav>
                                        <p:tav tm="100000">
                                          <p:val>
                                            <p:strVal val="#ppt_x"/>
                                          </p:val>
                                        </p:tav>
                                      </p:tavLst>
                                    </p:anim>
                                    <p:anim calcmode="lin" valueType="num">
                                      <p:cBhvr>
                                        <p:cTn id="72" dur="500" fill="hold"/>
                                        <p:tgtEl>
                                          <p:spTgt spid="168">
                                            <p:txEl>
                                              <p:pRg st="13" end="13"/>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1" nodeType="withEffect">
                                  <p:stCondLst>
                                    <p:cond delay="0"/>
                                  </p:stCondLst>
                                  <p:iterate>
                                    <p:tmAbs val="0"/>
                                  </p:iterate>
                                  <p:childTnLst>
                                    <p:set>
                                      <p:cBhvr>
                                        <p:cTn id="74" fill="hold"/>
                                        <p:tgtEl>
                                          <p:spTgt spid="168">
                                            <p:txEl>
                                              <p:pRg st="14" end="14"/>
                                            </p:txEl>
                                          </p:spTgt>
                                        </p:tgtEl>
                                        <p:attrNameLst>
                                          <p:attrName>style.visibility</p:attrName>
                                        </p:attrNameLst>
                                      </p:cBhvr>
                                      <p:to>
                                        <p:strVal val="visible"/>
                                      </p:to>
                                    </p:set>
                                    <p:anim calcmode="lin" valueType="num">
                                      <p:cBhvr>
                                        <p:cTn id="75" dur="500" fill="hold"/>
                                        <p:tgtEl>
                                          <p:spTgt spid="168">
                                            <p:txEl>
                                              <p:pRg st="14" end="14"/>
                                            </p:txEl>
                                          </p:spTgt>
                                        </p:tgtEl>
                                        <p:attrNameLst>
                                          <p:attrName>ppt_x</p:attrName>
                                        </p:attrNameLst>
                                      </p:cBhvr>
                                      <p:tavLst>
                                        <p:tav tm="0">
                                          <p:val>
                                            <p:strVal val="#ppt_x"/>
                                          </p:val>
                                        </p:tav>
                                        <p:tav tm="100000">
                                          <p:val>
                                            <p:strVal val="#ppt_x"/>
                                          </p:val>
                                        </p:tav>
                                      </p:tavLst>
                                    </p:anim>
                                    <p:anim calcmode="lin" valueType="num">
                                      <p:cBhvr>
                                        <p:cTn id="76" dur="500" fill="hold"/>
                                        <p:tgtEl>
                                          <p:spTgt spid="16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1" build="p"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Image acquisition"/>
          <p:cNvSpPr txBox="1">
            <a:spLocks noGrp="1"/>
          </p:cNvSpPr>
          <p:nvPr>
            <p:ph type="title"/>
          </p:nvPr>
        </p:nvSpPr>
        <p:spPr>
          <a:prstGeom prst="rect">
            <a:avLst/>
          </a:prstGeom>
        </p:spPr>
        <p:txBody>
          <a:bodyPr/>
          <a:lstStyle/>
          <a:p>
            <a:r>
              <a:t>Image acquisition</a:t>
            </a:r>
          </a:p>
        </p:txBody>
      </p:sp>
      <p:sp>
        <p:nvSpPr>
          <p:cNvPr id="171" name="Automatic aperture correction and color balance"/>
          <p:cNvSpPr txBox="1">
            <a:spLocks noGrp="1"/>
          </p:cNvSpPr>
          <p:nvPr>
            <p:ph type="body" idx="1"/>
          </p:nvPr>
        </p:nvSpPr>
        <p:spPr>
          <a:prstGeom prst="rect">
            <a:avLst/>
          </a:prstGeom>
        </p:spPr>
        <p:txBody>
          <a:bodyPr/>
          <a:lstStyle/>
          <a:p>
            <a:pPr marL="438912" lvl="1" indent="-320040">
              <a:buSzPct val="80000"/>
              <a:buChar char="◼"/>
              <a:defRPr sz="2800"/>
            </a:pPr>
            <a:r>
              <a:t>Automatic aperture correction and color balance</a:t>
            </a:r>
          </a:p>
        </p:txBody>
      </p:sp>
      <p:sp>
        <p:nvSpPr>
          <p:cNvPr id="172" name="Human eyes can adapt the surrounding luminance dynamically, with very high dynamic range and speed.…"/>
          <p:cNvSpPr txBox="1"/>
          <p:nvPr/>
        </p:nvSpPr>
        <p:spPr>
          <a:xfrm>
            <a:off x="220632" y="2416197"/>
            <a:ext cx="8215311" cy="2161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spcBef>
                <a:spcPts val="1000"/>
              </a:spcBef>
            </a:pPr>
            <a:r>
              <a:t>Human eyes can adapt the surrounding luminance dynamically, with </a:t>
            </a:r>
            <a:r>
              <a:rPr>
                <a:solidFill>
                  <a:srgbClr val="FF0000"/>
                </a:solidFill>
              </a:rPr>
              <a:t>very high dynamic range and speed</a:t>
            </a:r>
            <a:r>
              <a:t>.</a:t>
            </a:r>
          </a:p>
          <a:p>
            <a:pPr>
              <a:spcBef>
                <a:spcPts val="1000"/>
              </a:spcBef>
            </a:pPr>
            <a:r>
              <a:rPr>
                <a:latin typeface="+mj-lt"/>
                <a:ea typeface="+mj-ea"/>
                <a:cs typeface="+mj-cs"/>
                <a:sym typeface="Helvetica"/>
              </a:rPr>
              <a:t>照相机适应能力差，反应迟钝</a:t>
            </a:r>
          </a:p>
          <a:p>
            <a:pPr>
              <a:spcBef>
                <a:spcPts val="1000"/>
              </a:spcBef>
              <a:defRPr sz="2400"/>
            </a:pPr>
            <a:endParaRPr>
              <a:latin typeface="+mj-lt"/>
              <a:ea typeface="+mj-ea"/>
              <a:cs typeface="+mj-cs"/>
              <a:sym typeface="Helvetica"/>
            </a:endParaRPr>
          </a:p>
          <a:p>
            <a:pPr>
              <a:spcBef>
                <a:spcPts val="1400"/>
              </a:spcBef>
              <a:defRPr sz="2400"/>
            </a:pPr>
            <a:r>
              <a:t>	</a:t>
            </a:r>
          </a:p>
        </p:txBody>
      </p:sp>
      <p:pic>
        <p:nvPicPr>
          <p:cNvPr id="173" name="DSC_0145.JPG" descr="DSC_0145.JPG"/>
          <p:cNvPicPr>
            <a:picLocks noChangeAspect="1"/>
          </p:cNvPicPr>
          <p:nvPr/>
        </p:nvPicPr>
        <p:blipFill>
          <a:blip r:embed="rId2"/>
          <a:stretch>
            <a:fillRect/>
          </a:stretch>
        </p:blipFill>
        <p:spPr>
          <a:xfrm>
            <a:off x="214282" y="3202009"/>
            <a:ext cx="4149726" cy="2786064"/>
          </a:xfrm>
          <a:prstGeom prst="rect">
            <a:avLst/>
          </a:prstGeom>
          <a:ln w="12700">
            <a:miter lim="400000"/>
          </a:ln>
        </p:spPr>
      </p:pic>
      <p:pic>
        <p:nvPicPr>
          <p:cNvPr id="174" name="DSC_0201.JPG" descr="DSC_0201.JPG"/>
          <p:cNvPicPr>
            <a:picLocks noChangeAspect="1"/>
          </p:cNvPicPr>
          <p:nvPr/>
        </p:nvPicPr>
        <p:blipFill>
          <a:blip r:embed="rId3"/>
          <a:stretch>
            <a:fillRect/>
          </a:stretch>
        </p:blipFill>
        <p:spPr>
          <a:xfrm>
            <a:off x="4792631" y="3202009"/>
            <a:ext cx="4214813" cy="2820989"/>
          </a:xfrm>
          <a:prstGeom prst="rect">
            <a:avLst/>
          </a:prstGeom>
          <a:ln w="12700">
            <a:miter lim="400000"/>
          </a:ln>
        </p:spPr>
      </p:pic>
      <p:sp>
        <p:nvSpPr>
          <p:cNvPr id="175" name="Exposure time：20s"/>
          <p:cNvSpPr txBox="1"/>
          <p:nvPr/>
        </p:nvSpPr>
        <p:spPr>
          <a:xfrm>
            <a:off x="5792756" y="6202383"/>
            <a:ext cx="2500313"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Exposure time</a:t>
            </a:r>
            <a:r>
              <a:rPr>
                <a:latin typeface="+mj-lt"/>
                <a:ea typeface="+mj-ea"/>
                <a:cs typeface="+mj-cs"/>
                <a:sym typeface="Helvetica"/>
              </a:rPr>
              <a:t>：</a:t>
            </a:r>
            <a:r>
              <a:t>20s</a:t>
            </a:r>
          </a:p>
        </p:txBody>
      </p:sp>
      <p:sp>
        <p:nvSpPr>
          <p:cNvPr id="176" name="Exposure time:：15s"/>
          <p:cNvSpPr txBox="1"/>
          <p:nvPr/>
        </p:nvSpPr>
        <p:spPr>
          <a:xfrm>
            <a:off x="792131" y="6189683"/>
            <a:ext cx="3000376"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Exposure time:</a:t>
            </a:r>
            <a:r>
              <a:rPr>
                <a:latin typeface="+mj-lt"/>
                <a:ea typeface="+mj-ea"/>
                <a:cs typeface="+mj-cs"/>
                <a:sym typeface="Helvetica"/>
              </a:rPr>
              <a:t>：</a:t>
            </a:r>
            <a:r>
              <a:t>15s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Image acquisition-cont."/>
          <p:cNvSpPr txBox="1">
            <a:spLocks noGrp="1"/>
          </p:cNvSpPr>
          <p:nvPr>
            <p:ph type="title"/>
          </p:nvPr>
        </p:nvSpPr>
        <p:spPr>
          <a:prstGeom prst="rect">
            <a:avLst/>
          </a:prstGeom>
        </p:spPr>
        <p:txBody>
          <a:bodyPr/>
          <a:lstStyle/>
          <a:p>
            <a:r>
              <a:t>Image acquisition-</a:t>
            </a:r>
            <a:r>
              <a:rPr i="1"/>
              <a:t>cont.</a:t>
            </a:r>
          </a:p>
        </p:txBody>
      </p:sp>
      <p:sp>
        <p:nvSpPr>
          <p:cNvPr id="179" name="Image stitching：Panaroma"/>
          <p:cNvSpPr txBox="1">
            <a:spLocks noGrp="1"/>
          </p:cNvSpPr>
          <p:nvPr>
            <p:ph type="body" idx="1"/>
          </p:nvPr>
        </p:nvSpPr>
        <p:spPr>
          <a:prstGeom prst="rect">
            <a:avLst/>
          </a:prstGeom>
        </p:spPr>
        <p:txBody>
          <a:bodyPr/>
          <a:lstStyle/>
          <a:p>
            <a:pPr marL="438912" lvl="1" indent="-320040">
              <a:buSzPct val="80000"/>
              <a:buChar char="◼"/>
              <a:defRPr sz="2800"/>
            </a:pPr>
            <a:r>
              <a:t>Image stitching</a:t>
            </a:r>
            <a:r>
              <a:rPr>
                <a:latin typeface="+mj-lt"/>
                <a:ea typeface="+mj-ea"/>
                <a:cs typeface="+mj-cs"/>
                <a:sym typeface="Helvetica"/>
              </a:rPr>
              <a:t>：</a:t>
            </a:r>
            <a:r>
              <a:t>Panaroma</a:t>
            </a:r>
          </a:p>
        </p:txBody>
      </p:sp>
      <p:pic>
        <p:nvPicPr>
          <p:cNvPr id="180" name="千岛湖" descr="千岛湖"/>
          <p:cNvPicPr>
            <a:picLocks noChangeAspect="1"/>
          </p:cNvPicPr>
          <p:nvPr/>
        </p:nvPicPr>
        <p:blipFill>
          <a:blip r:embed="rId2"/>
          <a:stretch>
            <a:fillRect/>
          </a:stretch>
        </p:blipFill>
        <p:spPr>
          <a:xfrm>
            <a:off x="467543" y="2636911"/>
            <a:ext cx="8280401" cy="1620838"/>
          </a:xfrm>
          <a:prstGeom prst="rect">
            <a:avLst/>
          </a:prstGeom>
          <a:ln w="12700">
            <a:miter lim="400000"/>
          </a:ln>
        </p:spPr>
      </p:pic>
      <p:pic>
        <p:nvPicPr>
          <p:cNvPr id="181" name="Along_the_River_7-119-3.jpg" descr="Along_the_River_7-119-3.jpg"/>
          <p:cNvPicPr>
            <a:picLocks noChangeAspect="1"/>
          </p:cNvPicPr>
          <p:nvPr/>
        </p:nvPicPr>
        <p:blipFill>
          <a:blip r:embed="rId3"/>
          <a:stretch>
            <a:fillRect/>
          </a:stretch>
        </p:blipFill>
        <p:spPr>
          <a:xfrm>
            <a:off x="0" y="5090640"/>
            <a:ext cx="9144000" cy="28257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81"/>
                                        </p:tgtEl>
                                        <p:attrNameLst>
                                          <p:attrName>style.visibility</p:attrName>
                                        </p:attrNameLst>
                                      </p:cBhvr>
                                      <p:to>
                                        <p:strVal val="visible"/>
                                      </p:to>
                                    </p:set>
                                    <p:anim calcmode="lin" valueType="num">
                                      <p:cBhvr>
                                        <p:cTn id="7" dur="500" fill="hold"/>
                                        <p:tgtEl>
                                          <p:spTgt spid="181"/>
                                        </p:tgtEl>
                                        <p:attrNameLst>
                                          <p:attrName>ppt_w</p:attrName>
                                        </p:attrNameLst>
                                      </p:cBhvr>
                                      <p:tavLst>
                                        <p:tav tm="0">
                                          <p:val>
                                            <p:fltVal val="0"/>
                                          </p:val>
                                        </p:tav>
                                        <p:tav tm="100000">
                                          <p:val>
                                            <p:strVal val="#ppt_w"/>
                                          </p:val>
                                        </p:tav>
                                      </p:tavLst>
                                    </p:anim>
                                    <p:anim calcmode="lin" valueType="num">
                                      <p:cBhvr>
                                        <p:cTn id="8" dur="500" fill="hold"/>
                                        <p:tgtEl>
                                          <p:spTgt spid="1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Image acquisition-cont."/>
          <p:cNvSpPr txBox="1">
            <a:spLocks noGrp="1"/>
          </p:cNvSpPr>
          <p:nvPr>
            <p:ph type="title"/>
          </p:nvPr>
        </p:nvSpPr>
        <p:spPr>
          <a:prstGeom prst="rect">
            <a:avLst/>
          </a:prstGeom>
        </p:spPr>
        <p:txBody>
          <a:bodyPr/>
          <a:lstStyle/>
          <a:p>
            <a:r>
              <a:t>Image acquisition-</a:t>
            </a:r>
            <a:r>
              <a:rPr i="1"/>
              <a:t>cont.</a:t>
            </a:r>
          </a:p>
        </p:txBody>
      </p:sp>
      <p:sp>
        <p:nvSpPr>
          <p:cNvPr id="184" name="Image warping"/>
          <p:cNvSpPr txBox="1">
            <a:spLocks noGrp="1"/>
          </p:cNvSpPr>
          <p:nvPr>
            <p:ph type="body" idx="1"/>
          </p:nvPr>
        </p:nvSpPr>
        <p:spPr>
          <a:prstGeom prst="rect">
            <a:avLst/>
          </a:prstGeom>
        </p:spPr>
        <p:txBody>
          <a:bodyPr/>
          <a:lstStyle/>
          <a:p>
            <a:pPr marL="438912" lvl="1" indent="-320040">
              <a:buSzPct val="80000"/>
              <a:buChar char="◼"/>
              <a:defRPr sz="2800"/>
            </a:pPr>
            <a:r>
              <a:t>Image warping</a:t>
            </a:r>
          </a:p>
        </p:txBody>
      </p:sp>
      <p:pic>
        <p:nvPicPr>
          <p:cNvPr id="185" name="解丰的毕业论文2.bmp" descr="解丰的毕业论文2.bmp"/>
          <p:cNvPicPr>
            <a:picLocks noChangeAspect="1"/>
          </p:cNvPicPr>
          <p:nvPr/>
        </p:nvPicPr>
        <p:blipFill>
          <a:blip r:embed="rId2"/>
          <a:stretch>
            <a:fillRect/>
          </a:stretch>
        </p:blipFill>
        <p:spPr>
          <a:xfrm>
            <a:off x="0" y="2500327"/>
            <a:ext cx="9144000" cy="2355851"/>
          </a:xfrm>
          <a:prstGeom prst="rect">
            <a:avLst/>
          </a:prstGeom>
          <a:ln w="12700">
            <a:miter lim="400000"/>
          </a:ln>
        </p:spPr>
      </p:pic>
      <p:sp>
        <p:nvSpPr>
          <p:cNvPr id="186" name="Original image"/>
          <p:cNvSpPr txBox="1"/>
          <p:nvPr/>
        </p:nvSpPr>
        <p:spPr>
          <a:xfrm>
            <a:off x="251519" y="5059376"/>
            <a:ext cx="1621955"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Original image</a:t>
            </a:r>
          </a:p>
        </p:txBody>
      </p:sp>
      <p:sp>
        <p:nvSpPr>
          <p:cNvPr id="187" name="Affine transformation"/>
          <p:cNvSpPr txBox="1"/>
          <p:nvPr/>
        </p:nvSpPr>
        <p:spPr>
          <a:xfrm>
            <a:off x="2285983" y="5059376"/>
            <a:ext cx="1785952"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Affine transformation</a:t>
            </a:r>
          </a:p>
        </p:txBody>
      </p:sp>
      <p:sp>
        <p:nvSpPr>
          <p:cNvPr id="188" name="Similarity preserving"/>
          <p:cNvSpPr txBox="1"/>
          <p:nvPr/>
        </p:nvSpPr>
        <p:spPr>
          <a:xfrm>
            <a:off x="4572015" y="5059376"/>
            <a:ext cx="1857373"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Similarity preserving</a:t>
            </a:r>
          </a:p>
        </p:txBody>
      </p:sp>
      <p:sp>
        <p:nvSpPr>
          <p:cNvPr id="189" name="Latest method…"/>
          <p:cNvSpPr txBox="1"/>
          <p:nvPr/>
        </p:nvSpPr>
        <p:spPr>
          <a:xfrm>
            <a:off x="7072314" y="5059376"/>
            <a:ext cx="1714527" cy="1209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Latest method</a:t>
            </a:r>
          </a:p>
          <a:p>
            <a:pPr algn="ctr"/>
            <a:r>
              <a:t>(Moving least square-SIGGRAPH)</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mage acquisition-cont."/>
          <p:cNvSpPr txBox="1">
            <a:spLocks noGrp="1"/>
          </p:cNvSpPr>
          <p:nvPr>
            <p:ph type="title"/>
          </p:nvPr>
        </p:nvSpPr>
        <p:spPr>
          <a:prstGeom prst="rect">
            <a:avLst/>
          </a:prstGeom>
        </p:spPr>
        <p:txBody>
          <a:bodyPr/>
          <a:lstStyle/>
          <a:p>
            <a:r>
              <a:t>Image acquisition-</a:t>
            </a:r>
            <a:r>
              <a:rPr i="1"/>
              <a:t>cont.</a:t>
            </a:r>
          </a:p>
        </p:txBody>
      </p:sp>
      <p:sp>
        <p:nvSpPr>
          <p:cNvPr id="192" name="Image morphing"/>
          <p:cNvSpPr txBox="1">
            <a:spLocks noGrp="1"/>
          </p:cNvSpPr>
          <p:nvPr>
            <p:ph type="body" idx="1"/>
          </p:nvPr>
        </p:nvSpPr>
        <p:spPr>
          <a:prstGeom prst="rect">
            <a:avLst/>
          </a:prstGeom>
        </p:spPr>
        <p:txBody>
          <a:bodyPr/>
          <a:lstStyle/>
          <a:p>
            <a:pPr marL="438912" lvl="1" indent="-320040">
              <a:buSzPct val="80000"/>
              <a:buChar char="◼"/>
              <a:defRPr sz="2800"/>
            </a:pPr>
            <a:r>
              <a:t>Image morphing</a:t>
            </a:r>
          </a:p>
        </p:txBody>
      </p:sp>
      <p:pic>
        <p:nvPicPr>
          <p:cNvPr id="193" name="image13.png" descr="image13.png"/>
          <p:cNvPicPr>
            <a:picLocks noChangeAspect="1"/>
          </p:cNvPicPr>
          <p:nvPr/>
        </p:nvPicPr>
        <p:blipFill>
          <a:blip r:embed="rId2"/>
          <a:stretch>
            <a:fillRect/>
          </a:stretch>
        </p:blipFill>
        <p:spPr>
          <a:xfrm>
            <a:off x="1714500" y="2700338"/>
            <a:ext cx="5715000" cy="145732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385</TotalTime>
  <Words>1166</Words>
  <Application>Microsoft Macintosh PowerPoint</Application>
  <PresentationFormat>全屏显示(4:3)</PresentationFormat>
  <Paragraphs>223</Paragraphs>
  <Slides>39</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楷体_GB2312</vt:lpstr>
      <vt:lpstr>微软雅黑</vt:lpstr>
      <vt:lpstr>Arial</vt:lpstr>
      <vt:lpstr>Book Antiqua</vt:lpstr>
      <vt:lpstr>Calibri</vt:lpstr>
      <vt:lpstr>Corbel</vt:lpstr>
      <vt:lpstr>Helvetica</vt:lpstr>
      <vt:lpstr>Wingdings 2</vt:lpstr>
      <vt:lpstr>模块</vt:lpstr>
      <vt:lpstr>Digital Image Processing 图像信息处理 </vt:lpstr>
      <vt:lpstr>PowerPoint 演示文稿</vt:lpstr>
      <vt:lpstr>Selected textbook: programing</vt:lpstr>
      <vt:lpstr>Importance of digital image</vt:lpstr>
      <vt:lpstr>What is digital image processing</vt:lpstr>
      <vt:lpstr>Image acquisition</vt:lpstr>
      <vt:lpstr>Image acquisition-cont.</vt:lpstr>
      <vt:lpstr>Image acquisition-cont.</vt:lpstr>
      <vt:lpstr>Image acquisition-cont.</vt:lpstr>
      <vt:lpstr>Display and print</vt:lpstr>
      <vt:lpstr>Display and print-cont.</vt:lpstr>
      <vt:lpstr>Storage and transmission</vt:lpstr>
      <vt:lpstr>Lena……</vt:lpstr>
      <vt:lpstr>Storage and transmission-cont.</vt:lpstr>
      <vt:lpstr>Image enhancement and restoration</vt:lpstr>
      <vt:lpstr>Image enhancement and restoration-cont.</vt:lpstr>
      <vt:lpstr>Image enhancement and restoration-cont.</vt:lpstr>
      <vt:lpstr>Image enhancement and restoration-cont.</vt:lpstr>
      <vt:lpstr>Image enhancement and restoration-cont.</vt:lpstr>
      <vt:lpstr>Image enhancement and restoration-cont.</vt:lpstr>
      <vt:lpstr>Image enhancment and restoration</vt:lpstr>
      <vt:lpstr>Image recognition and understanding</vt:lpstr>
      <vt:lpstr>Image recognition and understanding-cont.</vt:lpstr>
      <vt:lpstr>Image recognition and understanding-cont.</vt:lpstr>
      <vt:lpstr>Google图像字幕</vt:lpstr>
      <vt:lpstr>Image understanding and understanding-cont.</vt:lpstr>
      <vt:lpstr>Course schedule: chapter 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Course schedule</vt:lpstr>
      <vt:lpstr>Evaluation</vt:lpstr>
      <vt:lpstr>Assignment-1</vt:lpstr>
      <vt:lpstr>Then,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图像信息处理</dc:title>
  <dc:creator>brooksong</dc:creator>
  <cp:lastModifiedBy>Mingli Song</cp:lastModifiedBy>
  <cp:revision>11</cp:revision>
  <dcterms:modified xsi:type="dcterms:W3CDTF">2023-09-16T07:46:47Z</dcterms:modified>
</cp:coreProperties>
</file>